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Distribution</a:t>
            </a:r>
            <a:r>
              <a:rPr lang="en-US" baseline="0"/>
              <a:t> of Ages</a:t>
            </a:r>
            <a:endParaRPr lang="en-US"/>
          </a:p>
        </c:rich>
      </c:tx>
      <c:layout>
        <c:manualLayout>
          <c:xMode val="edge"/>
          <c:yMode val="edge"/>
          <c:x val="0.33431933508311462"/>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00745558979041"/>
          <c:y val="9.655112044817929E-2"/>
          <c:w val="0.79607592529194726"/>
          <c:h val="0.76244950079769436"/>
        </c:manualLayout>
      </c:layout>
      <c:barChart>
        <c:barDir val="bar"/>
        <c:grouping val="stacked"/>
        <c:varyColors val="0"/>
        <c:ser>
          <c:idx val="0"/>
          <c:order val="0"/>
          <c:tx>
            <c:strRef>
              <c:f>Sheet1!$B$63</c:f>
              <c:strCache>
                <c:ptCount val="1"/>
                <c:pt idx="0">
                  <c:v>Count of EmployeeID</c:v>
                </c:pt>
              </c:strCache>
            </c:strRef>
          </c:tx>
          <c:spPr>
            <a:solidFill>
              <a:schemeClr val="accent1"/>
            </a:solidFill>
            <a:ln>
              <a:noFill/>
            </a:ln>
            <a:effectLst/>
          </c:spPr>
          <c:invertIfNegative val="0"/>
          <c:cat>
            <c:numRef>
              <c:f>Sheet1!$A$64:$A$106</c:f>
              <c:numCache>
                <c:formatCode>General</c:formatCode>
                <c:ptCount val="43"/>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numCache>
            </c:numRef>
          </c:cat>
          <c:val>
            <c:numRef>
              <c:f>Sheet1!$B$64:$B$106</c:f>
              <c:numCache>
                <c:formatCode>0</c:formatCode>
                <c:ptCount val="43"/>
                <c:pt idx="0">
                  <c:v>24</c:v>
                </c:pt>
                <c:pt idx="1">
                  <c:v>27</c:v>
                </c:pt>
                <c:pt idx="2">
                  <c:v>33</c:v>
                </c:pt>
                <c:pt idx="3">
                  <c:v>39</c:v>
                </c:pt>
                <c:pt idx="4">
                  <c:v>48</c:v>
                </c:pt>
                <c:pt idx="5">
                  <c:v>42</c:v>
                </c:pt>
                <c:pt idx="6">
                  <c:v>78</c:v>
                </c:pt>
                <c:pt idx="7">
                  <c:v>78</c:v>
                </c:pt>
                <c:pt idx="8">
                  <c:v>117</c:v>
                </c:pt>
                <c:pt idx="9">
                  <c:v>144</c:v>
                </c:pt>
                <c:pt idx="10">
                  <c:v>144</c:v>
                </c:pt>
                <c:pt idx="11">
                  <c:v>204</c:v>
                </c:pt>
                <c:pt idx="12">
                  <c:v>180</c:v>
                </c:pt>
                <c:pt idx="13">
                  <c:v>207</c:v>
                </c:pt>
                <c:pt idx="14">
                  <c:v>183</c:v>
                </c:pt>
                <c:pt idx="15">
                  <c:v>174</c:v>
                </c:pt>
                <c:pt idx="16">
                  <c:v>231</c:v>
                </c:pt>
                <c:pt idx="17">
                  <c:v>234</c:v>
                </c:pt>
                <c:pt idx="18">
                  <c:v>207</c:v>
                </c:pt>
                <c:pt idx="19">
                  <c:v>150</c:v>
                </c:pt>
                <c:pt idx="20">
                  <c:v>174</c:v>
                </c:pt>
                <c:pt idx="21">
                  <c:v>126</c:v>
                </c:pt>
                <c:pt idx="22">
                  <c:v>171</c:v>
                </c:pt>
                <c:pt idx="23">
                  <c:v>120</c:v>
                </c:pt>
                <c:pt idx="24">
                  <c:v>138</c:v>
                </c:pt>
                <c:pt idx="25">
                  <c:v>96</c:v>
                </c:pt>
                <c:pt idx="26">
                  <c:v>99</c:v>
                </c:pt>
                <c:pt idx="27">
                  <c:v>123</c:v>
                </c:pt>
                <c:pt idx="28">
                  <c:v>99</c:v>
                </c:pt>
                <c:pt idx="29">
                  <c:v>72</c:v>
                </c:pt>
                <c:pt idx="30">
                  <c:v>57</c:v>
                </c:pt>
                <c:pt idx="31">
                  <c:v>72</c:v>
                </c:pt>
                <c:pt idx="32">
                  <c:v>90</c:v>
                </c:pt>
                <c:pt idx="33">
                  <c:v>57</c:v>
                </c:pt>
                <c:pt idx="34">
                  <c:v>54</c:v>
                </c:pt>
                <c:pt idx="35">
                  <c:v>57</c:v>
                </c:pt>
                <c:pt idx="36">
                  <c:v>54</c:v>
                </c:pt>
                <c:pt idx="37">
                  <c:v>66</c:v>
                </c:pt>
                <c:pt idx="38">
                  <c:v>42</c:v>
                </c:pt>
                <c:pt idx="39">
                  <c:v>12</c:v>
                </c:pt>
                <c:pt idx="40">
                  <c:v>42</c:v>
                </c:pt>
                <c:pt idx="41">
                  <c:v>30</c:v>
                </c:pt>
                <c:pt idx="42">
                  <c:v>15</c:v>
                </c:pt>
              </c:numCache>
            </c:numRef>
          </c:val>
          <c:extLst>
            <c:ext xmlns:c16="http://schemas.microsoft.com/office/drawing/2014/chart" uri="{C3380CC4-5D6E-409C-BE32-E72D297353CC}">
              <c16:uniqueId val="{00000000-6961-4184-AFB2-58246A25685D}"/>
            </c:ext>
          </c:extLst>
        </c:ser>
        <c:dLbls>
          <c:showLegendKey val="0"/>
          <c:showVal val="0"/>
          <c:showCatName val="0"/>
          <c:showSerName val="0"/>
          <c:showPercent val="0"/>
          <c:showBubbleSize val="0"/>
        </c:dLbls>
        <c:gapWidth val="182"/>
        <c:overlap val="100"/>
        <c:axId val="1570300760"/>
        <c:axId val="1570301120"/>
      </c:barChart>
      <c:catAx>
        <c:axId val="157030076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0301120"/>
        <c:crosses val="autoZero"/>
        <c:auto val="1"/>
        <c:lblAlgn val="ctr"/>
        <c:lblOffset val="100"/>
        <c:noMultiLvlLbl val="0"/>
      </c:catAx>
      <c:valAx>
        <c:axId val="15703011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Count</a:t>
                </a:r>
                <a:r>
                  <a:rPr lang="en-IN" baseline="0"/>
                  <a:t> of Employee</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0300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C927A4-158E-4E6E-9C69-A778D2D263C9}" type="datetimeFigureOut">
              <a:rPr lang="en-IN" smtClean="0"/>
              <a:t>12-02-2024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BCA198-76EE-4F1B-BCDF-1D4CB68D01D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32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C927A4-158E-4E6E-9C69-A778D2D263C9}" type="datetimeFigureOut">
              <a:rPr lang="en-IN" smtClean="0"/>
              <a:t>12-02-2024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BCA198-76EE-4F1B-BCDF-1D4CB68D01D6}" type="slidenum">
              <a:rPr lang="en-IN" smtClean="0"/>
              <a:t>‹#›</a:t>
            </a:fld>
            <a:endParaRPr lang="en-IN"/>
          </a:p>
        </p:txBody>
      </p:sp>
    </p:spTree>
    <p:extLst>
      <p:ext uri="{BB962C8B-B14F-4D97-AF65-F5344CB8AC3E}">
        <p14:creationId xmlns:p14="http://schemas.microsoft.com/office/powerpoint/2010/main" val="4046291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C927A4-158E-4E6E-9C69-A778D2D263C9}" type="datetimeFigureOut">
              <a:rPr lang="en-IN" smtClean="0"/>
              <a:t>12-02-2024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BCA198-76EE-4F1B-BCDF-1D4CB68D01D6}" type="slidenum">
              <a:rPr lang="en-IN" smtClean="0"/>
              <a:t>‹#›</a:t>
            </a:fld>
            <a:endParaRPr lang="en-IN"/>
          </a:p>
        </p:txBody>
      </p:sp>
    </p:spTree>
    <p:extLst>
      <p:ext uri="{BB962C8B-B14F-4D97-AF65-F5344CB8AC3E}">
        <p14:creationId xmlns:p14="http://schemas.microsoft.com/office/powerpoint/2010/main" val="308108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C927A4-158E-4E6E-9C69-A778D2D263C9}" type="datetimeFigureOut">
              <a:rPr lang="en-IN" smtClean="0"/>
              <a:t>12-02-2024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BCA198-76EE-4F1B-BCDF-1D4CB68D01D6}" type="slidenum">
              <a:rPr lang="en-IN" smtClean="0"/>
              <a:t>‹#›</a:t>
            </a:fld>
            <a:endParaRPr lang="en-IN"/>
          </a:p>
        </p:txBody>
      </p:sp>
    </p:spTree>
    <p:extLst>
      <p:ext uri="{BB962C8B-B14F-4D97-AF65-F5344CB8AC3E}">
        <p14:creationId xmlns:p14="http://schemas.microsoft.com/office/powerpoint/2010/main" val="3444222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C927A4-158E-4E6E-9C69-A778D2D263C9}" type="datetimeFigureOut">
              <a:rPr lang="en-IN" smtClean="0"/>
              <a:t>12-02-2024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BCA198-76EE-4F1B-BCDF-1D4CB68D01D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48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C927A4-158E-4E6E-9C69-A778D2D263C9}" type="datetimeFigureOut">
              <a:rPr lang="en-IN" smtClean="0"/>
              <a:t>12-02-2024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BCA198-76EE-4F1B-BCDF-1D4CB68D01D6}" type="slidenum">
              <a:rPr lang="en-IN" smtClean="0"/>
              <a:t>‹#›</a:t>
            </a:fld>
            <a:endParaRPr lang="en-IN"/>
          </a:p>
        </p:txBody>
      </p:sp>
    </p:spTree>
    <p:extLst>
      <p:ext uri="{BB962C8B-B14F-4D97-AF65-F5344CB8AC3E}">
        <p14:creationId xmlns:p14="http://schemas.microsoft.com/office/powerpoint/2010/main" val="35626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C927A4-158E-4E6E-9C69-A778D2D263C9}" type="datetimeFigureOut">
              <a:rPr lang="en-IN" smtClean="0"/>
              <a:t>12-02-2024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BCA198-76EE-4F1B-BCDF-1D4CB68D01D6}" type="slidenum">
              <a:rPr lang="en-IN" smtClean="0"/>
              <a:t>‹#›</a:t>
            </a:fld>
            <a:endParaRPr lang="en-IN"/>
          </a:p>
        </p:txBody>
      </p:sp>
    </p:spTree>
    <p:extLst>
      <p:ext uri="{BB962C8B-B14F-4D97-AF65-F5344CB8AC3E}">
        <p14:creationId xmlns:p14="http://schemas.microsoft.com/office/powerpoint/2010/main" val="1850873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C927A4-158E-4E6E-9C69-A778D2D263C9}" type="datetimeFigureOut">
              <a:rPr lang="en-IN" smtClean="0"/>
              <a:t>12-02-2024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BCA198-76EE-4F1B-BCDF-1D4CB68D01D6}" type="slidenum">
              <a:rPr lang="en-IN" smtClean="0"/>
              <a:t>‹#›</a:t>
            </a:fld>
            <a:endParaRPr lang="en-IN"/>
          </a:p>
        </p:txBody>
      </p:sp>
    </p:spTree>
    <p:extLst>
      <p:ext uri="{BB962C8B-B14F-4D97-AF65-F5344CB8AC3E}">
        <p14:creationId xmlns:p14="http://schemas.microsoft.com/office/powerpoint/2010/main" val="167068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CC927A4-158E-4E6E-9C69-A778D2D263C9}" type="datetimeFigureOut">
              <a:rPr lang="en-IN" smtClean="0"/>
              <a:t>12-02-2024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6ABCA198-76EE-4F1B-BCDF-1D4CB68D01D6}" type="slidenum">
              <a:rPr lang="en-IN" smtClean="0"/>
              <a:t>‹#›</a:t>
            </a:fld>
            <a:endParaRPr lang="en-IN"/>
          </a:p>
        </p:txBody>
      </p:sp>
    </p:spTree>
    <p:extLst>
      <p:ext uri="{BB962C8B-B14F-4D97-AF65-F5344CB8AC3E}">
        <p14:creationId xmlns:p14="http://schemas.microsoft.com/office/powerpoint/2010/main" val="2837261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CC927A4-158E-4E6E-9C69-A778D2D263C9}" type="datetimeFigureOut">
              <a:rPr lang="en-IN" smtClean="0"/>
              <a:t>12-02-2024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ABCA198-76EE-4F1B-BCDF-1D4CB68D01D6}" type="slidenum">
              <a:rPr lang="en-IN" smtClean="0"/>
              <a:t>‹#›</a:t>
            </a:fld>
            <a:endParaRPr lang="en-IN"/>
          </a:p>
        </p:txBody>
      </p:sp>
    </p:spTree>
    <p:extLst>
      <p:ext uri="{BB962C8B-B14F-4D97-AF65-F5344CB8AC3E}">
        <p14:creationId xmlns:p14="http://schemas.microsoft.com/office/powerpoint/2010/main" val="978668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C927A4-158E-4E6E-9C69-A778D2D263C9}" type="datetimeFigureOut">
              <a:rPr lang="en-IN" smtClean="0"/>
              <a:t>12-02-2024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BCA198-76EE-4F1B-BCDF-1D4CB68D01D6}" type="slidenum">
              <a:rPr lang="en-IN" smtClean="0"/>
              <a:t>‹#›</a:t>
            </a:fld>
            <a:endParaRPr lang="en-IN"/>
          </a:p>
        </p:txBody>
      </p:sp>
    </p:spTree>
    <p:extLst>
      <p:ext uri="{BB962C8B-B14F-4D97-AF65-F5344CB8AC3E}">
        <p14:creationId xmlns:p14="http://schemas.microsoft.com/office/powerpoint/2010/main" val="91666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CC927A4-158E-4E6E-9C69-A778D2D263C9}" type="datetimeFigureOut">
              <a:rPr lang="en-IN" smtClean="0"/>
              <a:t>12-02-2024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ABCA198-76EE-4F1B-BCDF-1D4CB68D01D6}"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38997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ED857-00A1-3616-4138-B5C0A6595215}"/>
              </a:ext>
            </a:extLst>
          </p:cNvPr>
          <p:cNvPicPr>
            <a:picLocks noChangeAspect="1"/>
          </p:cNvPicPr>
          <p:nvPr/>
        </p:nvPicPr>
        <p:blipFill>
          <a:blip r:embed="rId2"/>
          <a:stretch>
            <a:fillRect/>
          </a:stretch>
        </p:blipFill>
        <p:spPr>
          <a:xfrm>
            <a:off x="0" y="-72983"/>
            <a:ext cx="12192000" cy="6330462"/>
          </a:xfrm>
          <a:prstGeom prst="rect">
            <a:avLst/>
          </a:prstGeom>
        </p:spPr>
      </p:pic>
      <p:sp>
        <p:nvSpPr>
          <p:cNvPr id="5" name="TextBox 4">
            <a:extLst>
              <a:ext uri="{FF2B5EF4-FFF2-40B4-BE49-F238E27FC236}">
                <a16:creationId xmlns:a16="http://schemas.microsoft.com/office/drawing/2014/main" id="{D103F429-7B59-6432-ED5B-1CC994519543}"/>
              </a:ext>
            </a:extLst>
          </p:cNvPr>
          <p:cNvSpPr txBox="1"/>
          <p:nvPr/>
        </p:nvSpPr>
        <p:spPr>
          <a:xfrm>
            <a:off x="5988147" y="844062"/>
            <a:ext cx="6203853" cy="1938992"/>
          </a:xfrm>
          <a:prstGeom prst="rect">
            <a:avLst/>
          </a:prstGeom>
          <a:noFill/>
          <a:effectLst>
            <a:innerShdw blurRad="63500" dist="50800" dir="16200000">
              <a:prstClr val="black">
                <a:alpha val="50000"/>
              </a:prstClr>
            </a:innerShdw>
          </a:effectLst>
        </p:spPr>
        <p:txBody>
          <a:bodyPr wrap="square" rtlCol="0">
            <a:spAutoFit/>
          </a:bodyPr>
          <a:lstStyle/>
          <a:p>
            <a:r>
              <a:rPr lang="en-US" sz="6000" dirty="0">
                <a:latin typeface="Felix Titling" panose="04060505060202020A04" pitchFamily="82" charset="0"/>
              </a:rPr>
              <a:t>HR REPORT ANALYSIS</a:t>
            </a:r>
            <a:endParaRPr lang="en-IN" sz="6000" dirty="0">
              <a:latin typeface="Felix Titling" panose="04060505060202020A04" pitchFamily="82" charset="0"/>
            </a:endParaRPr>
          </a:p>
        </p:txBody>
      </p:sp>
      <p:sp>
        <p:nvSpPr>
          <p:cNvPr id="6" name="TextBox 5">
            <a:extLst>
              <a:ext uri="{FF2B5EF4-FFF2-40B4-BE49-F238E27FC236}">
                <a16:creationId xmlns:a16="http://schemas.microsoft.com/office/drawing/2014/main" id="{457CF5AC-8469-251F-7E82-A7152A1DB6A7}"/>
              </a:ext>
            </a:extLst>
          </p:cNvPr>
          <p:cNvSpPr txBox="1"/>
          <p:nvPr/>
        </p:nvSpPr>
        <p:spPr>
          <a:xfrm>
            <a:off x="198782" y="5684131"/>
            <a:ext cx="5897218" cy="646331"/>
          </a:xfrm>
          <a:prstGeom prst="rect">
            <a:avLst/>
          </a:prstGeom>
          <a:noFill/>
        </p:spPr>
        <p:txBody>
          <a:bodyPr wrap="square" rtlCol="0">
            <a:spAutoFit/>
          </a:bodyPr>
          <a:lstStyle/>
          <a:p>
            <a:r>
              <a:rPr lang="en-US" sz="3600" b="1" dirty="0">
                <a:latin typeface="Bradley Hand ITC" panose="03070402050302030203" pitchFamily="66" charset="0"/>
              </a:rPr>
              <a:t>Made By:- Ankush Rawal</a:t>
            </a:r>
            <a:endParaRPr lang="en-IN" sz="3600" b="1" dirty="0">
              <a:latin typeface="Bradley Hand ITC" panose="03070402050302030203" pitchFamily="66" charset="0"/>
            </a:endParaRPr>
          </a:p>
        </p:txBody>
      </p:sp>
    </p:spTree>
    <p:extLst>
      <p:ext uri="{BB962C8B-B14F-4D97-AF65-F5344CB8AC3E}">
        <p14:creationId xmlns:p14="http://schemas.microsoft.com/office/powerpoint/2010/main" val="2105794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9EC78-654D-62F2-EB18-2476A9A9CC66}"/>
              </a:ext>
            </a:extLst>
          </p:cNvPr>
          <p:cNvSpPr>
            <a:spLocks noGrp="1"/>
          </p:cNvSpPr>
          <p:nvPr>
            <p:ph type="title"/>
          </p:nvPr>
        </p:nvSpPr>
        <p:spPr>
          <a:xfrm>
            <a:off x="0" y="286603"/>
            <a:ext cx="12192000" cy="1250649"/>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r>
              <a:rPr lang="en-US" sz="2700" b="0" i="0" u="none" strike="noStrike" baseline="0" dirty="0">
                <a:solidFill>
                  <a:srgbClr val="000000"/>
                </a:solidFill>
                <a:latin typeface="Candara" panose="020E0502030303020204" pitchFamily="34" charset="0"/>
              </a:rPr>
              <a:t>Using Excel, create a pivot table that displays the count of employees in each Marital Status category, segmented by Department. </a:t>
            </a:r>
            <a:br>
              <a:rPr lang="en-US" sz="2700" b="0" i="0" u="none" strike="noStrike" baseline="0" dirty="0">
                <a:solidFill>
                  <a:srgbClr val="000000"/>
                </a:solidFill>
                <a:latin typeface="Candara" panose="020E0502030303020204" pitchFamily="34" charset="0"/>
              </a:rPr>
            </a:br>
            <a:endParaRPr lang="en-IN" sz="2700" dirty="0"/>
          </a:p>
        </p:txBody>
      </p:sp>
      <p:pic>
        <p:nvPicPr>
          <p:cNvPr id="5" name="Content Placeholder 4" descr="A screenshot of a computer&#10;&#10;Description automatically generated">
            <a:extLst>
              <a:ext uri="{FF2B5EF4-FFF2-40B4-BE49-F238E27FC236}">
                <a16:creationId xmlns:a16="http://schemas.microsoft.com/office/drawing/2014/main" id="{49FC6B2C-20B0-72CD-6C1B-75B84FCA670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89" t="17737" r="55902" b="63152"/>
          <a:stretch/>
        </p:blipFill>
        <p:spPr>
          <a:xfrm>
            <a:off x="1789042" y="2663686"/>
            <a:ext cx="7808753" cy="1921565"/>
          </a:xfrm>
        </p:spPr>
      </p:pic>
    </p:spTree>
    <p:extLst>
      <p:ext uri="{BB962C8B-B14F-4D97-AF65-F5344CB8AC3E}">
        <p14:creationId xmlns:p14="http://schemas.microsoft.com/office/powerpoint/2010/main" val="3702269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70CE-E36C-24C1-B8FD-3C0ADDC035E3}"/>
              </a:ext>
            </a:extLst>
          </p:cNvPr>
          <p:cNvSpPr>
            <a:spLocks noGrp="1"/>
          </p:cNvSpPr>
          <p:nvPr>
            <p:ph type="title"/>
          </p:nvPr>
        </p:nvSpPr>
        <p:spPr>
          <a:xfrm>
            <a:off x="0" y="286603"/>
            <a:ext cx="12192000" cy="959101"/>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r>
              <a:rPr lang="en-US" sz="2700" b="0" i="0" u="none" strike="noStrike" baseline="0" dirty="0">
                <a:solidFill>
                  <a:srgbClr val="000000"/>
                </a:solidFill>
                <a:latin typeface="Candara" panose="020E0502030303020204" pitchFamily="34" charset="0"/>
              </a:rPr>
              <a:t>Apply conditional formatting to highlight employees with both above-average Monthly Income and above-average Job Satisfaction. </a:t>
            </a:r>
            <a:br>
              <a:rPr lang="en-US" sz="2700" b="0" i="0" u="none" strike="noStrike" baseline="0" dirty="0">
                <a:solidFill>
                  <a:srgbClr val="000000"/>
                </a:solidFill>
                <a:latin typeface="Candara" panose="020E0502030303020204" pitchFamily="34" charset="0"/>
              </a:rPr>
            </a:br>
            <a:endParaRPr lang="en-IN" sz="2700" dirty="0"/>
          </a:p>
        </p:txBody>
      </p:sp>
      <p:pic>
        <p:nvPicPr>
          <p:cNvPr id="5" name="Content Placeholder 4" descr="A screenshot of a spreadsheet&#10;&#10;Description automatically generated">
            <a:extLst>
              <a:ext uri="{FF2B5EF4-FFF2-40B4-BE49-F238E27FC236}">
                <a16:creationId xmlns:a16="http://schemas.microsoft.com/office/drawing/2014/main" id="{D6456988-1F01-4F53-5635-D4CDA5E00B3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866003" y="1978784"/>
            <a:ext cx="7472319" cy="4022725"/>
          </a:xfrm>
        </p:spPr>
      </p:pic>
      <p:pic>
        <p:nvPicPr>
          <p:cNvPr id="7" name="Picture 6" descr="A screenshot of a computer&#10;&#10;Description automatically generated">
            <a:extLst>
              <a:ext uri="{FF2B5EF4-FFF2-40B4-BE49-F238E27FC236}">
                <a16:creationId xmlns:a16="http://schemas.microsoft.com/office/drawing/2014/main" id="{8E8222E0-8D9D-5B38-1EE3-D152C6513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131" y="3067018"/>
            <a:ext cx="5707987" cy="2048321"/>
          </a:xfrm>
          <a:prstGeom prst="rect">
            <a:avLst/>
          </a:prstGeom>
        </p:spPr>
      </p:pic>
    </p:spTree>
    <p:extLst>
      <p:ext uri="{BB962C8B-B14F-4D97-AF65-F5344CB8AC3E}">
        <p14:creationId xmlns:p14="http://schemas.microsoft.com/office/powerpoint/2010/main" val="574625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12" descr="A screenshot of a computer&#10;&#10;Description automatically generated">
            <a:extLst>
              <a:ext uri="{FF2B5EF4-FFF2-40B4-BE49-F238E27FC236}">
                <a16:creationId xmlns:a16="http://schemas.microsoft.com/office/drawing/2014/main" id="{30E9AC7F-EC9D-BA03-79B4-6ED2CDC7D45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086" t="35803" r="31493" b="27186"/>
          <a:stretch/>
        </p:blipFill>
        <p:spPr>
          <a:xfrm>
            <a:off x="795130" y="2151834"/>
            <a:ext cx="10310191" cy="3051798"/>
          </a:xfrm>
          <a:prstGeom prst="rect">
            <a:avLst/>
          </a:prstGeom>
        </p:spPr>
      </p:pic>
      <p:sp>
        <p:nvSpPr>
          <p:cNvPr id="6" name="Title 5">
            <a:extLst>
              <a:ext uri="{FF2B5EF4-FFF2-40B4-BE49-F238E27FC236}">
                <a16:creationId xmlns:a16="http://schemas.microsoft.com/office/drawing/2014/main" id="{E5159909-E7C5-CB18-5B41-62E374C066D6}"/>
              </a:ext>
            </a:extLst>
          </p:cNvPr>
          <p:cNvSpPr>
            <a:spLocks noGrp="1"/>
          </p:cNvSpPr>
          <p:nvPr>
            <p:ph type="title"/>
          </p:nvPr>
        </p:nvSpPr>
        <p:spPr>
          <a:xfrm>
            <a:off x="0" y="286603"/>
            <a:ext cx="12192000" cy="959101"/>
          </a:xfrm>
          <a:solidFill>
            <a:schemeClr val="accent1">
              <a:lumMod val="20000"/>
              <a:lumOff val="80000"/>
            </a:schemeClr>
          </a:solidFill>
        </p:spPr>
        <p:txBody>
          <a:bodyPr>
            <a:normAutofit/>
          </a:bodyPr>
          <a:lstStyle/>
          <a:p>
            <a:r>
              <a:rPr lang="en-US" sz="2400" b="0" i="0" u="none" strike="noStrike" kern="1200" baseline="0" dirty="0">
                <a:solidFill>
                  <a:schemeClr val="tx1"/>
                </a:solidFill>
                <a:latin typeface="+mj-lt"/>
                <a:ea typeface="+mj-ea"/>
                <a:cs typeface="+mj-cs"/>
              </a:rPr>
              <a:t> In Power BI, create a line chart that visualizes the trend of Employee Attrition over the years. </a:t>
            </a:r>
            <a:r>
              <a:rPr lang="en-US" sz="1800" b="0" i="0" u="none" strike="noStrike" kern="1200" baseline="0" dirty="0">
                <a:solidFill>
                  <a:srgbClr val="FFFFFF"/>
                </a:solidFill>
                <a:latin typeface="+mj-lt"/>
                <a:ea typeface="+mj-ea"/>
                <a:cs typeface="+mj-cs"/>
              </a:rPr>
              <a:t>line chart</a:t>
            </a:r>
            <a:endParaRPr lang="en-IN" dirty="0"/>
          </a:p>
        </p:txBody>
      </p:sp>
    </p:spTree>
    <p:extLst>
      <p:ext uri="{BB962C8B-B14F-4D97-AF65-F5344CB8AC3E}">
        <p14:creationId xmlns:p14="http://schemas.microsoft.com/office/powerpoint/2010/main" val="3287976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F700-8959-3709-6F3E-E86EAECF9177}"/>
              </a:ext>
            </a:extLst>
          </p:cNvPr>
          <p:cNvSpPr>
            <a:spLocks noGrp="1"/>
          </p:cNvSpPr>
          <p:nvPr>
            <p:ph type="title"/>
          </p:nvPr>
        </p:nvSpPr>
        <p:spPr>
          <a:xfrm>
            <a:off x="0" y="286604"/>
            <a:ext cx="12192000" cy="1025362"/>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r>
              <a:rPr lang="en-US" sz="1800" b="0" i="0" u="none" strike="noStrike" baseline="0" dirty="0">
                <a:solidFill>
                  <a:srgbClr val="000000"/>
                </a:solidFill>
                <a:latin typeface="Candara" panose="020E0502030303020204" pitchFamily="34" charset="0"/>
              </a:rPr>
              <a:t>Describe how you would create a star schema for this dataset, explaining the benefits of doing so. </a:t>
            </a:r>
            <a:br>
              <a:rPr lang="en-US" sz="1800" b="0" i="0" u="none" strike="noStrike" baseline="0" dirty="0">
                <a:solidFill>
                  <a:srgbClr val="000000"/>
                </a:solidFill>
                <a:latin typeface="Candara" panose="020E0502030303020204" pitchFamily="34" charset="0"/>
              </a:rPr>
            </a:br>
            <a:endParaRPr lang="en-IN" dirty="0"/>
          </a:p>
        </p:txBody>
      </p:sp>
      <p:sp>
        <p:nvSpPr>
          <p:cNvPr id="4" name="Content Placeholder 3">
            <a:extLst>
              <a:ext uri="{FF2B5EF4-FFF2-40B4-BE49-F238E27FC236}">
                <a16:creationId xmlns:a16="http://schemas.microsoft.com/office/drawing/2014/main" id="{809EC5C3-0965-FCEF-59CE-AAC3B1477406}"/>
              </a:ext>
            </a:extLst>
          </p:cNvPr>
          <p:cNvSpPr>
            <a:spLocks noGrp="1"/>
          </p:cNvSpPr>
          <p:nvPr>
            <p:ph sz="half" idx="1"/>
          </p:nvPr>
        </p:nvSpPr>
        <p:spPr>
          <a:xfrm>
            <a:off x="321366" y="1799121"/>
            <a:ext cx="6834808" cy="5330548"/>
          </a:xfrm>
        </p:spPr>
        <p:txBody>
          <a:bodyPr>
            <a:noAutofit/>
          </a:bodyPr>
          <a:lstStyle/>
          <a:p>
            <a:r>
              <a:rPr lang="en-US" sz="1200" b="1" dirty="0"/>
              <a:t>Create Dimension Tables:</a:t>
            </a:r>
          </a:p>
          <a:p>
            <a:r>
              <a:rPr lang="en-US" sz="1200" dirty="0"/>
              <a:t>Create the Employee Dimension Table, Manager Dimension Table, and Time Dimension Table. Populate these tables with relevant attributes and data.</a:t>
            </a:r>
          </a:p>
          <a:p>
            <a:r>
              <a:rPr lang="en-US" sz="1200" dirty="0"/>
              <a:t>Ensure that each dimension table contains a primary key (e.g., </a:t>
            </a:r>
            <a:r>
              <a:rPr lang="en-US" sz="1200" dirty="0" err="1"/>
              <a:t>EmployeeID</a:t>
            </a:r>
            <a:r>
              <a:rPr lang="en-US" sz="1200" dirty="0"/>
              <a:t>, </a:t>
            </a:r>
            <a:r>
              <a:rPr lang="en-US" sz="1200" dirty="0" err="1"/>
              <a:t>ManagerID</a:t>
            </a:r>
            <a:r>
              <a:rPr lang="en-US" sz="1200" dirty="0"/>
              <a:t>, Date) to uniquely identify each record.</a:t>
            </a:r>
          </a:p>
          <a:p>
            <a:r>
              <a:rPr lang="en-US" sz="1200" b="1" dirty="0"/>
              <a:t>Create the Fact Table:</a:t>
            </a:r>
          </a:p>
          <a:p>
            <a:r>
              <a:rPr lang="en-US" sz="1200" dirty="0"/>
              <a:t>Create the Performance Fact Table. Define the relevant metrics and measures that you want to analyze (e.g., Attrition Rate, Performance Score).</a:t>
            </a:r>
          </a:p>
          <a:p>
            <a:r>
              <a:rPr lang="en-US" sz="1200" dirty="0"/>
              <a:t>Include foreign keys in the fact table to link to the respective dimension tables (e.g., </a:t>
            </a:r>
            <a:r>
              <a:rPr lang="en-US" sz="1200" dirty="0" err="1"/>
              <a:t>EmployeeID</a:t>
            </a:r>
            <a:r>
              <a:rPr lang="en-US" sz="1200" dirty="0"/>
              <a:t>, </a:t>
            </a:r>
            <a:r>
              <a:rPr lang="en-US" sz="1200" dirty="0" err="1"/>
              <a:t>ManagerID</a:t>
            </a:r>
            <a:r>
              <a:rPr lang="en-US" sz="1200" dirty="0"/>
              <a:t>, Date).</a:t>
            </a:r>
          </a:p>
          <a:p>
            <a:r>
              <a:rPr lang="en-US" sz="1200" b="1" dirty="0"/>
              <a:t>Establish Relationships:</a:t>
            </a:r>
          </a:p>
          <a:p>
            <a:r>
              <a:rPr lang="en-US" sz="1200" dirty="0"/>
              <a:t>Define relationships between the fact table and each dimension table. These relationships are typically established using the foreign keys present in the fact table and the corresponding primary keys in the dimension tables.</a:t>
            </a:r>
          </a:p>
          <a:p>
            <a:r>
              <a:rPr lang="en-US" sz="1200" dirty="0"/>
              <a:t>Ensure that relationships are correctly defined to enable efficient data retrieval and analysis.</a:t>
            </a:r>
          </a:p>
          <a:p>
            <a:r>
              <a:rPr lang="en-US" sz="1200" b="1" dirty="0"/>
              <a:t>Model the Star Schema:</a:t>
            </a:r>
          </a:p>
          <a:p>
            <a:r>
              <a:rPr lang="en-US" sz="1200" dirty="0"/>
              <a:t>Visualize the star schema in your data modeling tool or database management system. The fact table sits at the center of the star, with dimension tables branching out from it like the points of a star.</a:t>
            </a:r>
          </a:p>
          <a:p>
            <a:r>
              <a:rPr lang="en-US" sz="1200" dirty="0"/>
              <a:t>Ensure that the star schema follows the principle of normalization, with dimension tables containing atomic, non-redundant data.</a:t>
            </a:r>
          </a:p>
        </p:txBody>
      </p:sp>
      <p:sp>
        <p:nvSpPr>
          <p:cNvPr id="5" name="Content Placeholder 4">
            <a:extLst>
              <a:ext uri="{FF2B5EF4-FFF2-40B4-BE49-F238E27FC236}">
                <a16:creationId xmlns:a16="http://schemas.microsoft.com/office/drawing/2014/main" id="{580F4182-C643-1950-D681-C962FA652535}"/>
              </a:ext>
            </a:extLst>
          </p:cNvPr>
          <p:cNvSpPr>
            <a:spLocks noGrp="1"/>
          </p:cNvSpPr>
          <p:nvPr>
            <p:ph sz="half" idx="2"/>
          </p:nvPr>
        </p:nvSpPr>
        <p:spPr>
          <a:xfrm>
            <a:off x="7951304" y="1799121"/>
            <a:ext cx="4025348" cy="4351338"/>
          </a:xfrm>
        </p:spPr>
        <p:txBody>
          <a:bodyPr>
            <a:normAutofit fontScale="32500" lnSpcReduction="20000"/>
          </a:bodyPr>
          <a:lstStyle/>
          <a:p>
            <a:r>
              <a:rPr lang="en-US" sz="3000" b="1" dirty="0"/>
              <a:t>Benefits of using a star schema</a:t>
            </a:r>
            <a:r>
              <a:rPr lang="en-US" sz="3000" dirty="0"/>
              <a:t>:</a:t>
            </a:r>
          </a:p>
          <a:p>
            <a:endParaRPr lang="en-US" sz="3000" dirty="0"/>
          </a:p>
          <a:p>
            <a:r>
              <a:rPr lang="en-US" sz="3000" dirty="0"/>
              <a:t>Simplicity and Ease of Use: Star schemas are simple to understand and navigate, making them user-friendly for business analysts and report developers.</a:t>
            </a:r>
          </a:p>
          <a:p>
            <a:endParaRPr lang="en-US" sz="3000" dirty="0"/>
          </a:p>
          <a:p>
            <a:r>
              <a:rPr lang="en-US" sz="3000" dirty="0"/>
              <a:t>Query Performance: Star schemas optimize query performance by minimizing the number of joins required to retrieve data. This improves the speed and efficiency of analytical queries.</a:t>
            </a:r>
          </a:p>
          <a:p>
            <a:endParaRPr lang="en-US" sz="3000" dirty="0"/>
          </a:p>
          <a:p>
            <a:r>
              <a:rPr lang="en-US" sz="3000" dirty="0"/>
              <a:t>Scalability: Star schemas are highly scalable and can accommodate large volumes of data without sacrificing performance.</a:t>
            </a:r>
          </a:p>
          <a:p>
            <a:endParaRPr lang="en-US" sz="3000" dirty="0"/>
          </a:p>
          <a:p>
            <a:r>
              <a:rPr lang="en-US" sz="3000" dirty="0"/>
              <a:t>Flexibility: Star schemas provide flexibility in data analysis, allowing users to slice and dice data across different dimensions easily.</a:t>
            </a:r>
          </a:p>
          <a:p>
            <a:endParaRPr lang="en-US" sz="3000" dirty="0"/>
          </a:p>
          <a:p>
            <a:r>
              <a:rPr lang="en-US" sz="3000" dirty="0"/>
              <a:t>Aggregation: Star schemas facilitate pre-aggregation of data at different levels of granularity, enabling faster query response times for summary and aggregate queries.</a:t>
            </a:r>
            <a:endParaRPr lang="en-IN" sz="3000" dirty="0"/>
          </a:p>
          <a:p>
            <a:endParaRPr lang="en-IN" dirty="0"/>
          </a:p>
        </p:txBody>
      </p:sp>
    </p:spTree>
    <p:extLst>
      <p:ext uri="{BB962C8B-B14F-4D97-AF65-F5344CB8AC3E}">
        <p14:creationId xmlns:p14="http://schemas.microsoft.com/office/powerpoint/2010/main" val="4018586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EA2F-4385-E27C-CC8E-9C63F1368E07}"/>
              </a:ext>
            </a:extLst>
          </p:cNvPr>
          <p:cNvSpPr>
            <a:spLocks noGrp="1"/>
          </p:cNvSpPr>
          <p:nvPr>
            <p:ph type="title"/>
          </p:nvPr>
        </p:nvSpPr>
        <p:spPr>
          <a:xfrm>
            <a:off x="0" y="286604"/>
            <a:ext cx="12192000" cy="1157884"/>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r>
              <a:rPr lang="en-US" sz="2400" b="0" i="0" u="none" strike="noStrike" baseline="0" dirty="0">
                <a:solidFill>
                  <a:srgbClr val="000000"/>
                </a:solidFill>
                <a:latin typeface="Candara" panose="020E0502030303020204" pitchFamily="34" charset="0"/>
              </a:rPr>
              <a:t>Using DAX, calculate the rolling 3-month average of Monthly Income for each employee. </a:t>
            </a:r>
            <a:br>
              <a:rPr lang="en-US" sz="1800" b="0" i="0" u="none" strike="noStrike" baseline="0" dirty="0">
                <a:solidFill>
                  <a:srgbClr val="000000"/>
                </a:solidFill>
                <a:latin typeface="Candara" panose="020E0502030303020204" pitchFamily="34" charset="0"/>
              </a:rPr>
            </a:br>
            <a:endParaRPr lang="en-IN" dirty="0"/>
          </a:p>
        </p:txBody>
      </p:sp>
      <p:sp>
        <p:nvSpPr>
          <p:cNvPr id="3" name="Content Placeholder 2">
            <a:extLst>
              <a:ext uri="{FF2B5EF4-FFF2-40B4-BE49-F238E27FC236}">
                <a16:creationId xmlns:a16="http://schemas.microsoft.com/office/drawing/2014/main" id="{BC29D35E-8FE5-9BA0-34FB-46B1F39CF641}"/>
              </a:ext>
            </a:extLst>
          </p:cNvPr>
          <p:cNvSpPr>
            <a:spLocks noGrp="1"/>
          </p:cNvSpPr>
          <p:nvPr>
            <p:ph idx="1"/>
          </p:nvPr>
        </p:nvSpPr>
        <p:spPr/>
        <p:txBody>
          <a:bodyPr>
            <a:normAutofit/>
          </a:bodyPr>
          <a:lstStyle/>
          <a:p>
            <a:endParaRPr lang="en-IN" dirty="0"/>
          </a:p>
          <a:p>
            <a:r>
              <a:rPr lang="en-IN" dirty="0" err="1"/>
              <a:t>RollingAvgMonthlyIncome</a:t>
            </a:r>
            <a:r>
              <a:rPr lang="en-IN" dirty="0"/>
              <a:t> = CALCULATE( AVERAGE(</a:t>
            </a:r>
            <a:r>
              <a:rPr lang="en-IN" dirty="0" err="1"/>
              <a:t>EmployeeTable</a:t>
            </a:r>
            <a:r>
              <a:rPr lang="en-IN" dirty="0"/>
              <a:t>[</a:t>
            </a:r>
            <a:r>
              <a:rPr lang="en-IN" dirty="0" err="1"/>
              <a:t>MonthlyIncome</a:t>
            </a:r>
            <a:r>
              <a:rPr lang="en-IN" dirty="0"/>
              <a:t>]), FILTER( ALL(</a:t>
            </a:r>
            <a:r>
              <a:rPr lang="en-IN" dirty="0" err="1"/>
              <a:t>EmployeeTable</a:t>
            </a:r>
            <a:r>
              <a:rPr lang="en-IN" dirty="0"/>
              <a:t>), </a:t>
            </a:r>
            <a:r>
              <a:rPr lang="en-IN" dirty="0" err="1"/>
              <a:t>EmployeeTable</a:t>
            </a:r>
            <a:r>
              <a:rPr lang="en-IN" dirty="0"/>
              <a:t>[</a:t>
            </a:r>
            <a:r>
              <a:rPr lang="en-IN" dirty="0" err="1"/>
              <a:t>EmployeeID</a:t>
            </a:r>
            <a:r>
              <a:rPr lang="en-IN" dirty="0"/>
              <a:t>] = EARLIER(</a:t>
            </a:r>
            <a:r>
              <a:rPr lang="en-IN" dirty="0" err="1"/>
              <a:t>EmployeeTable</a:t>
            </a:r>
            <a:r>
              <a:rPr lang="en-IN" dirty="0"/>
              <a:t>[</a:t>
            </a:r>
            <a:r>
              <a:rPr lang="en-IN" dirty="0" err="1"/>
              <a:t>EmployeeID</a:t>
            </a:r>
            <a:r>
              <a:rPr lang="en-IN" dirty="0"/>
              <a:t>]) &amp;&amp; </a:t>
            </a:r>
            <a:r>
              <a:rPr lang="en-IN" dirty="0" err="1"/>
              <a:t>EmployeeTable</a:t>
            </a:r>
            <a:r>
              <a:rPr lang="en-IN" dirty="0"/>
              <a:t>[</a:t>
            </a:r>
            <a:r>
              <a:rPr lang="en-IN" dirty="0" err="1"/>
              <a:t>DateColumn</a:t>
            </a:r>
            <a:r>
              <a:rPr lang="en-IN" dirty="0"/>
              <a:t>] &lt;= EARLIER(</a:t>
            </a:r>
            <a:r>
              <a:rPr lang="en-IN" dirty="0" err="1"/>
              <a:t>EmployeeTable</a:t>
            </a:r>
            <a:r>
              <a:rPr lang="en-IN" dirty="0"/>
              <a:t>[</a:t>
            </a:r>
            <a:r>
              <a:rPr lang="en-IN" dirty="0" err="1"/>
              <a:t>DateColumn</a:t>
            </a:r>
            <a:r>
              <a:rPr lang="en-IN" dirty="0"/>
              <a:t>]) &amp;&amp; </a:t>
            </a:r>
            <a:r>
              <a:rPr lang="en-IN" dirty="0" err="1"/>
              <a:t>EmployeeTable</a:t>
            </a:r>
            <a:r>
              <a:rPr lang="en-IN" dirty="0"/>
              <a:t>[</a:t>
            </a:r>
            <a:r>
              <a:rPr lang="en-IN" dirty="0" err="1"/>
              <a:t>DateColumn</a:t>
            </a:r>
            <a:r>
              <a:rPr lang="en-IN" dirty="0"/>
              <a:t>] &gt; DATEADD(EARLIER(</a:t>
            </a:r>
            <a:r>
              <a:rPr lang="en-IN" dirty="0" err="1"/>
              <a:t>EmployeeTable</a:t>
            </a:r>
            <a:r>
              <a:rPr lang="en-IN" dirty="0"/>
              <a:t>[</a:t>
            </a:r>
            <a:r>
              <a:rPr lang="en-IN" dirty="0" err="1"/>
              <a:t>DateColumn</a:t>
            </a:r>
            <a:r>
              <a:rPr lang="en-IN" dirty="0"/>
              <a:t>]), -3, MONTH) ) )</a:t>
            </a:r>
          </a:p>
        </p:txBody>
      </p:sp>
    </p:spTree>
    <p:extLst>
      <p:ext uri="{BB962C8B-B14F-4D97-AF65-F5344CB8AC3E}">
        <p14:creationId xmlns:p14="http://schemas.microsoft.com/office/powerpoint/2010/main" val="4139661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F2C00-A3CE-0346-1F21-F5BC61E86FDE}"/>
              </a:ext>
            </a:extLst>
          </p:cNvPr>
          <p:cNvSpPr>
            <a:spLocks noGrp="1"/>
          </p:cNvSpPr>
          <p:nvPr>
            <p:ph type="title"/>
          </p:nvPr>
        </p:nvSpPr>
        <p:spPr>
          <a:xfrm>
            <a:off x="0" y="212035"/>
            <a:ext cx="12085983" cy="1289677"/>
          </a:xfrm>
          <a:solidFill>
            <a:schemeClr val="accent1">
              <a:lumMod val="20000"/>
              <a:lumOff val="80000"/>
            </a:schemeClr>
          </a:solidFill>
        </p:spPr>
        <p:txBody>
          <a:bodyPr>
            <a:normAutofit fontScale="90000"/>
          </a:bodyPr>
          <a:lstStyle/>
          <a:p>
            <a:pPr algn="l"/>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r>
              <a:rPr lang="en-US" sz="2700" b="0" i="0" u="none" strike="noStrike" baseline="0" dirty="0">
                <a:solidFill>
                  <a:srgbClr val="000000"/>
                </a:solidFill>
                <a:latin typeface="Candara" panose="020E0502030303020204" pitchFamily="34" charset="0"/>
              </a:rPr>
              <a:t>Create a hierarchy in Power BI that allows users to drill down from Department to Job Role to further narrow their analysis. </a:t>
            </a:r>
            <a:br>
              <a:rPr lang="en-US" sz="1800" b="0" i="0" u="none" strike="noStrike" baseline="0" dirty="0">
                <a:solidFill>
                  <a:srgbClr val="000000"/>
                </a:solidFill>
                <a:latin typeface="Candara" panose="020E0502030303020204" pitchFamily="34" charset="0"/>
              </a:rPr>
            </a:br>
            <a:endParaRPr lang="en-IN" dirty="0"/>
          </a:p>
        </p:txBody>
      </p:sp>
      <p:sp>
        <p:nvSpPr>
          <p:cNvPr id="5" name="TextBox 4">
            <a:extLst>
              <a:ext uri="{FF2B5EF4-FFF2-40B4-BE49-F238E27FC236}">
                <a16:creationId xmlns:a16="http://schemas.microsoft.com/office/drawing/2014/main" id="{53C28DB5-3CBC-CB08-432C-4CB3182DFBB6}"/>
              </a:ext>
            </a:extLst>
          </p:cNvPr>
          <p:cNvSpPr txBox="1"/>
          <p:nvPr/>
        </p:nvSpPr>
        <p:spPr>
          <a:xfrm>
            <a:off x="251791" y="2349092"/>
            <a:ext cx="3339548" cy="3416320"/>
          </a:xfrm>
          <a:prstGeom prst="rect">
            <a:avLst/>
          </a:prstGeom>
          <a:noFill/>
        </p:spPr>
        <p:txBody>
          <a:bodyPr wrap="square">
            <a:spAutoFit/>
          </a:bodyPr>
          <a:lstStyle/>
          <a:p>
            <a:r>
              <a:rPr lang="en-US" dirty="0"/>
              <a:t>Step 1 : We use hierarchy in Power BI using MATRIX. First Select a Matrix. </a:t>
            </a:r>
          </a:p>
          <a:p>
            <a:endParaRPr lang="en-US" dirty="0"/>
          </a:p>
          <a:p>
            <a:r>
              <a:rPr lang="en-US" dirty="0"/>
              <a:t>Step 2 : Dragged and dropped Department and </a:t>
            </a:r>
            <a:r>
              <a:rPr lang="en-US" dirty="0" err="1"/>
              <a:t>JobRole</a:t>
            </a:r>
            <a:r>
              <a:rPr lang="en-US" dirty="0"/>
              <a:t> into rows section and </a:t>
            </a:r>
            <a:r>
              <a:rPr lang="en-US" dirty="0" err="1"/>
              <a:t>MonthlyIncome</a:t>
            </a:r>
            <a:r>
              <a:rPr lang="en-US" dirty="0"/>
              <a:t> in values section. </a:t>
            </a:r>
          </a:p>
          <a:p>
            <a:endParaRPr lang="en-US" dirty="0"/>
          </a:p>
          <a:p>
            <a:r>
              <a:rPr lang="en-US" dirty="0"/>
              <a:t>Step 3 : Use the + icon in the matrix view to see the hierarchy.</a:t>
            </a:r>
            <a:endParaRPr lang="en-IN" dirty="0"/>
          </a:p>
        </p:txBody>
      </p:sp>
      <p:pic>
        <p:nvPicPr>
          <p:cNvPr id="7" name="Picture 6" descr="A screenshot of a computer&#10;&#10;Description automatically generated">
            <a:extLst>
              <a:ext uri="{FF2B5EF4-FFF2-40B4-BE49-F238E27FC236}">
                <a16:creationId xmlns:a16="http://schemas.microsoft.com/office/drawing/2014/main" id="{1F22F960-CC5B-47C7-082C-61CEAF26E052}"/>
              </a:ext>
            </a:extLst>
          </p:cNvPr>
          <p:cNvPicPr>
            <a:picLocks noChangeAspect="1"/>
          </p:cNvPicPr>
          <p:nvPr/>
        </p:nvPicPr>
        <p:blipFill rotWithShape="1">
          <a:blip r:embed="rId2">
            <a:extLst>
              <a:ext uri="{28A0092B-C50C-407E-A947-70E740481C1C}">
                <a14:useLocalDpi xmlns:a14="http://schemas.microsoft.com/office/drawing/2010/main" val="0"/>
              </a:ext>
            </a:extLst>
          </a:blip>
          <a:srcRect l="69131" t="23248" r="15815" b="20376"/>
          <a:stretch/>
        </p:blipFill>
        <p:spPr>
          <a:xfrm>
            <a:off x="4572000" y="2225657"/>
            <a:ext cx="1835426" cy="366319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61CC2E-BBDC-3A6F-4EB5-D3900AE09EA0}"/>
              </a:ext>
            </a:extLst>
          </p:cNvPr>
          <p:cNvPicPr>
            <a:picLocks noChangeAspect="1"/>
          </p:cNvPicPr>
          <p:nvPr/>
        </p:nvPicPr>
        <p:blipFill rotWithShape="1">
          <a:blip r:embed="rId2">
            <a:extLst>
              <a:ext uri="{28A0092B-C50C-407E-A947-70E740481C1C}">
                <a14:useLocalDpi xmlns:a14="http://schemas.microsoft.com/office/drawing/2010/main" val="0"/>
              </a:ext>
            </a:extLst>
          </a:blip>
          <a:srcRect l="10762" t="35366" r="67064" b="21803"/>
          <a:stretch/>
        </p:blipFill>
        <p:spPr>
          <a:xfrm>
            <a:off x="7441096" y="2115454"/>
            <a:ext cx="3372678" cy="4245589"/>
          </a:xfrm>
          <a:prstGeom prst="rect">
            <a:avLst/>
          </a:prstGeom>
        </p:spPr>
      </p:pic>
    </p:spTree>
    <p:extLst>
      <p:ext uri="{BB962C8B-B14F-4D97-AF65-F5344CB8AC3E}">
        <p14:creationId xmlns:p14="http://schemas.microsoft.com/office/powerpoint/2010/main" val="182082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FF19B-95E2-EDA3-2DD2-2DC93F6424DC}"/>
              </a:ext>
            </a:extLst>
          </p:cNvPr>
          <p:cNvSpPr>
            <a:spLocks noGrp="1"/>
          </p:cNvSpPr>
          <p:nvPr>
            <p:ph type="title" idx="4294967295"/>
          </p:nvPr>
        </p:nvSpPr>
        <p:spPr>
          <a:xfrm>
            <a:off x="0" y="287338"/>
            <a:ext cx="12192000" cy="931862"/>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2200" b="0" i="0" u="none" strike="noStrike" baseline="0" dirty="0">
                <a:solidFill>
                  <a:srgbClr val="000000"/>
                </a:solidFill>
                <a:latin typeface="Candara" panose="020E0502030303020204" pitchFamily="34" charset="0"/>
              </a:rPr>
            </a:br>
            <a:r>
              <a:rPr lang="en-US" sz="2200" b="0" i="0" u="none" strike="noStrike" baseline="0" dirty="0">
                <a:solidFill>
                  <a:srgbClr val="000000"/>
                </a:solidFill>
                <a:latin typeface="Candara" panose="020E0502030303020204" pitchFamily="34" charset="0"/>
              </a:rPr>
              <a:t>How can you set up parameterized queries in Power BI to allow users to filter data based </a:t>
            </a:r>
            <a:br>
              <a:rPr lang="en-IN" sz="2200" b="0" i="0" u="none" strike="noStrike" baseline="0" dirty="0">
                <a:latin typeface="Candara" panose="020E0502030303020204" pitchFamily="34" charset="0"/>
              </a:rPr>
            </a:br>
            <a:r>
              <a:rPr lang="en-US" sz="2200" b="0" i="0" u="none" strike="noStrike" baseline="0" dirty="0">
                <a:latin typeface="Candara" panose="020E0502030303020204" pitchFamily="34" charset="0"/>
              </a:rPr>
              <a:t>on the Distance from Home column? </a:t>
            </a:r>
            <a:br>
              <a:rPr lang="en-US" sz="2200" b="0" i="0" u="none" strike="noStrike" baseline="0" dirty="0">
                <a:latin typeface="Candara" panose="020E0502030303020204" pitchFamily="34" charset="0"/>
              </a:rPr>
            </a:br>
            <a:endParaRPr lang="en-IN" sz="2200" dirty="0"/>
          </a:p>
        </p:txBody>
      </p:sp>
      <p:sp>
        <p:nvSpPr>
          <p:cNvPr id="3" name="Content Placeholder 2">
            <a:extLst>
              <a:ext uri="{FF2B5EF4-FFF2-40B4-BE49-F238E27FC236}">
                <a16:creationId xmlns:a16="http://schemas.microsoft.com/office/drawing/2014/main" id="{6EEABA09-EB3B-9201-7C8E-CF3B2FEC3250}"/>
              </a:ext>
            </a:extLst>
          </p:cNvPr>
          <p:cNvSpPr>
            <a:spLocks noGrp="1"/>
          </p:cNvSpPr>
          <p:nvPr>
            <p:ph sz="half" idx="4294967295"/>
          </p:nvPr>
        </p:nvSpPr>
        <p:spPr>
          <a:xfrm>
            <a:off x="424069" y="1417637"/>
            <a:ext cx="4938713" cy="4718050"/>
          </a:xfrm>
        </p:spPr>
        <p:txBody>
          <a:bodyPr>
            <a:noAutofit/>
          </a:bodyPr>
          <a:lstStyle/>
          <a:p>
            <a:r>
              <a:rPr lang="en-US" sz="1200" b="1" dirty="0"/>
              <a:t>1.Edit Queries: </a:t>
            </a:r>
          </a:p>
          <a:p>
            <a:r>
              <a:rPr lang="en-US" sz="1200" dirty="0"/>
              <a:t>1. In Power BI Desktop, go to the "Home" tab on the ribbon. </a:t>
            </a:r>
          </a:p>
          <a:p>
            <a:r>
              <a:rPr lang="en-US" sz="1200" dirty="0"/>
              <a:t>2. Click on "Transform Data" to open the Power Query Editor. </a:t>
            </a:r>
          </a:p>
          <a:p>
            <a:r>
              <a:rPr lang="en-US" sz="1200" b="1" dirty="0"/>
              <a:t>2.Create a Parameter: </a:t>
            </a:r>
          </a:p>
          <a:p>
            <a:r>
              <a:rPr lang="en-US" sz="1200" dirty="0"/>
              <a:t>1. In the Power Query Editor, go to the "Home" tab and click on "Manage Parameters." </a:t>
            </a:r>
          </a:p>
          <a:p>
            <a:r>
              <a:rPr lang="en-US" sz="1200" dirty="0"/>
              <a:t>2. Click on "New" to create a new parameter. Name it something like "Distance Parameter." </a:t>
            </a:r>
          </a:p>
          <a:p>
            <a:r>
              <a:rPr lang="en-US" sz="1200" dirty="0"/>
              <a:t>3. Choose the data type, such as Decimal Number, as appropriate for your "Distance from Home" column. </a:t>
            </a:r>
          </a:p>
          <a:p>
            <a:r>
              <a:rPr lang="en-US" sz="1200" dirty="0"/>
              <a:t>4. Set the Suggested Values and Current Value as needed. </a:t>
            </a:r>
          </a:p>
          <a:p>
            <a:r>
              <a:rPr lang="en-US" sz="1200" dirty="0"/>
              <a:t>5. Click "OK" to create the parameter.</a:t>
            </a:r>
          </a:p>
          <a:p>
            <a:r>
              <a:rPr lang="en-US" sz="1200" b="1" dirty="0"/>
              <a:t> 3.Filter Data Using the Parameter: </a:t>
            </a:r>
          </a:p>
          <a:p>
            <a:r>
              <a:rPr lang="en-US" sz="1200" dirty="0"/>
              <a:t>1. In the Power Query Editor, go to the "Home" tab and click on "Advanced Editor." </a:t>
            </a:r>
          </a:p>
          <a:p>
            <a:r>
              <a:rPr lang="en-US" sz="1200" dirty="0"/>
              <a:t>2. Write a query that filters the data based on the created parameter </a:t>
            </a:r>
          </a:p>
        </p:txBody>
      </p:sp>
      <p:sp>
        <p:nvSpPr>
          <p:cNvPr id="4" name="Content Placeholder 3">
            <a:extLst>
              <a:ext uri="{FF2B5EF4-FFF2-40B4-BE49-F238E27FC236}">
                <a16:creationId xmlns:a16="http://schemas.microsoft.com/office/drawing/2014/main" id="{D69E089B-EFB6-F9A8-26F3-042394B2C170}"/>
              </a:ext>
            </a:extLst>
          </p:cNvPr>
          <p:cNvSpPr>
            <a:spLocks noGrp="1"/>
          </p:cNvSpPr>
          <p:nvPr>
            <p:ph sz="half" idx="4294967295"/>
          </p:nvPr>
        </p:nvSpPr>
        <p:spPr>
          <a:xfrm>
            <a:off x="6829220" y="1526761"/>
            <a:ext cx="4937125" cy="4608926"/>
          </a:xfrm>
        </p:spPr>
        <p:txBody>
          <a:bodyPr>
            <a:normAutofit/>
          </a:bodyPr>
          <a:lstStyle/>
          <a:p>
            <a:r>
              <a:rPr lang="en-US" sz="1300" b="1" dirty="0"/>
              <a:t>4.Load Data: </a:t>
            </a:r>
          </a:p>
          <a:p>
            <a:r>
              <a:rPr lang="en-US" sz="1300" dirty="0"/>
              <a:t>1. Close the Power Query Editor and load the data into Power BI.</a:t>
            </a:r>
          </a:p>
          <a:p>
            <a:r>
              <a:rPr lang="en-US" sz="1300" b="1" dirty="0"/>
              <a:t> 5.Set Up Parameter in Report: </a:t>
            </a:r>
          </a:p>
          <a:p>
            <a:r>
              <a:rPr lang="en-US" sz="1300" dirty="0"/>
              <a:t>1. In Power BI Desktop, go to the "Home" tab. </a:t>
            </a:r>
          </a:p>
          <a:p>
            <a:r>
              <a:rPr lang="en-US" sz="1300" dirty="0"/>
              <a:t>2. Click on "New Parameter" to create a parameter. Link it to the parameter you created in the query. </a:t>
            </a:r>
          </a:p>
          <a:p>
            <a:r>
              <a:rPr lang="en-US" sz="1300" dirty="0"/>
              <a:t>3. Create a slicer or any other visual element that allows users to interactively set the "Distance Parameter." </a:t>
            </a:r>
          </a:p>
          <a:p>
            <a:r>
              <a:rPr lang="en-US" sz="1300" b="1" dirty="0"/>
              <a:t>6.Test the Parameterized Query</a:t>
            </a:r>
            <a:r>
              <a:rPr lang="en-US" sz="1300" dirty="0"/>
              <a:t>: </a:t>
            </a:r>
          </a:p>
          <a:p>
            <a:r>
              <a:rPr lang="en-US" sz="1300" dirty="0"/>
              <a:t>1. Go back to the report view. </a:t>
            </a:r>
          </a:p>
          <a:p>
            <a:r>
              <a:rPr lang="en-US" sz="1300" dirty="0"/>
              <a:t>2. Interact with the slicer or input the parameter value manually to see how the data updates based on the "Distance from Home" filter.</a:t>
            </a:r>
            <a:endParaRPr lang="en-IN" sz="1300" dirty="0"/>
          </a:p>
          <a:p>
            <a:endParaRPr lang="en-IN" dirty="0"/>
          </a:p>
        </p:txBody>
      </p:sp>
      <p:cxnSp>
        <p:nvCxnSpPr>
          <p:cNvPr id="6" name="Straight Connector 5">
            <a:extLst>
              <a:ext uri="{FF2B5EF4-FFF2-40B4-BE49-F238E27FC236}">
                <a16:creationId xmlns:a16="http://schemas.microsoft.com/office/drawing/2014/main" id="{F197759E-180F-24E2-DD79-F699FF1902A9}"/>
              </a:ext>
            </a:extLst>
          </p:cNvPr>
          <p:cNvCxnSpPr>
            <a:stCxn id="2" idx="2"/>
          </p:cNvCxnSpPr>
          <p:nvPr/>
        </p:nvCxnSpPr>
        <p:spPr>
          <a:xfrm>
            <a:off x="6096000" y="1219200"/>
            <a:ext cx="0" cy="516834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023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6A4C-520D-271B-A6BA-B5398CD3ED83}"/>
              </a:ext>
            </a:extLst>
          </p:cNvPr>
          <p:cNvSpPr>
            <a:spLocks noGrp="1"/>
          </p:cNvSpPr>
          <p:nvPr>
            <p:ph type="title"/>
          </p:nvPr>
        </p:nvSpPr>
        <p:spPr>
          <a:xfrm>
            <a:off x="0" y="286604"/>
            <a:ext cx="12192000" cy="1038614"/>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US" sz="2400" b="0" i="0" u="none" strike="noStrike" baseline="0" dirty="0">
                <a:solidFill>
                  <a:srgbClr val="000000"/>
                </a:solidFill>
                <a:latin typeface="Candara" panose="020E0502030303020204" pitchFamily="34" charset="0"/>
              </a:rPr>
              <a:t>In Excel, calculate the total Monthly Income for each Department, considering only the employees with a Job Level greater than or equal to 3. </a:t>
            </a:r>
            <a:br>
              <a:rPr lang="en-US" sz="2400" b="0" i="0" u="none" strike="noStrike" baseline="0" dirty="0">
                <a:solidFill>
                  <a:srgbClr val="000000"/>
                </a:solidFill>
                <a:latin typeface="Candara" panose="020E0502030303020204" pitchFamily="34" charset="0"/>
              </a:rPr>
            </a:br>
            <a:endParaRPr lang="en-IN" sz="2400" dirty="0"/>
          </a:p>
        </p:txBody>
      </p:sp>
      <p:pic>
        <p:nvPicPr>
          <p:cNvPr id="9" name="Content Placeholder 8" descr="A screenshot of a computer&#10;&#10;Description automatically generated">
            <a:extLst>
              <a:ext uri="{FF2B5EF4-FFF2-40B4-BE49-F238E27FC236}">
                <a16:creationId xmlns:a16="http://schemas.microsoft.com/office/drawing/2014/main" id="{C5659CFB-F16D-5E06-72C9-4D3CBF726C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72" t="17854" r="74179" b="60808"/>
          <a:stretch/>
        </p:blipFill>
        <p:spPr>
          <a:xfrm>
            <a:off x="3422401" y="2192800"/>
            <a:ext cx="3319975" cy="2472397"/>
          </a:xfrm>
        </p:spPr>
      </p:pic>
      <p:pic>
        <p:nvPicPr>
          <p:cNvPr id="14" name="Picture 13" descr="A screenshot of a computer&#10;&#10;Description automatically generated">
            <a:extLst>
              <a:ext uri="{FF2B5EF4-FFF2-40B4-BE49-F238E27FC236}">
                <a16:creationId xmlns:a16="http://schemas.microsoft.com/office/drawing/2014/main" id="{778A428B-DCD7-05BD-21B7-F4F22903C16B}"/>
              </a:ext>
            </a:extLst>
          </p:cNvPr>
          <p:cNvPicPr>
            <a:picLocks noChangeAspect="1"/>
          </p:cNvPicPr>
          <p:nvPr/>
        </p:nvPicPr>
        <p:blipFill rotWithShape="1">
          <a:blip r:embed="rId3">
            <a:extLst>
              <a:ext uri="{28A0092B-C50C-407E-A947-70E740481C1C}">
                <a14:useLocalDpi xmlns:a14="http://schemas.microsoft.com/office/drawing/2010/main" val="0"/>
              </a:ext>
            </a:extLst>
          </a:blip>
          <a:srcRect l="74538" t="25986" r="10808" b="44750"/>
          <a:stretch/>
        </p:blipFill>
        <p:spPr>
          <a:xfrm>
            <a:off x="717452" y="2035355"/>
            <a:ext cx="2337713" cy="2755631"/>
          </a:xfrm>
          <a:prstGeom prst="rect">
            <a:avLst/>
          </a:prstGeom>
        </p:spPr>
      </p:pic>
      <p:pic>
        <p:nvPicPr>
          <p:cNvPr id="15" name="Picture 14">
            <a:extLst>
              <a:ext uri="{FF2B5EF4-FFF2-40B4-BE49-F238E27FC236}">
                <a16:creationId xmlns:a16="http://schemas.microsoft.com/office/drawing/2014/main" id="{503FC1C1-8A85-736C-C7EB-49D34D352DED}"/>
              </a:ext>
            </a:extLst>
          </p:cNvPr>
          <p:cNvPicPr>
            <a:picLocks noChangeAspect="1"/>
          </p:cNvPicPr>
          <p:nvPr/>
        </p:nvPicPr>
        <p:blipFill>
          <a:blip r:embed="rId4"/>
          <a:stretch>
            <a:fillRect/>
          </a:stretch>
        </p:blipFill>
        <p:spPr>
          <a:xfrm>
            <a:off x="7281473" y="2017420"/>
            <a:ext cx="4578493" cy="2749534"/>
          </a:xfrm>
          <a:prstGeom prst="rect">
            <a:avLst/>
          </a:prstGeom>
        </p:spPr>
      </p:pic>
    </p:spTree>
    <p:extLst>
      <p:ext uri="{BB962C8B-B14F-4D97-AF65-F5344CB8AC3E}">
        <p14:creationId xmlns:p14="http://schemas.microsoft.com/office/powerpoint/2010/main" val="3324425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EEAF-2546-9A04-CD37-36B9A9EC7FD1}"/>
              </a:ext>
            </a:extLst>
          </p:cNvPr>
          <p:cNvSpPr>
            <a:spLocks noGrp="1"/>
          </p:cNvSpPr>
          <p:nvPr>
            <p:ph type="title"/>
          </p:nvPr>
        </p:nvSpPr>
        <p:spPr>
          <a:xfrm>
            <a:off x="0" y="265043"/>
            <a:ext cx="12192000" cy="1235799"/>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US" sz="2400" b="0" i="0" u="none" strike="noStrike" baseline="0" dirty="0">
                <a:solidFill>
                  <a:srgbClr val="000000"/>
                </a:solidFill>
                <a:latin typeface="Candara" panose="020E0502030303020204" pitchFamily="34" charset="0"/>
              </a:rPr>
              <a:t>Explain how to perform a What-If analysis in Excel to understand the impact of a 10% increase in Percent Salary Hike on Monthly Income. </a:t>
            </a:r>
            <a:br>
              <a:rPr lang="en-US" sz="1800" b="0" i="0" u="none" strike="noStrike" baseline="0" dirty="0">
                <a:solidFill>
                  <a:srgbClr val="000000"/>
                </a:solidFill>
                <a:latin typeface="Candara" panose="020E0502030303020204" pitchFamily="34" charset="0"/>
              </a:rPr>
            </a:b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4B47E399-C1BD-42D9-CDAB-C88CFFA8B9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401827" y="1846263"/>
            <a:ext cx="7448671" cy="4022725"/>
          </a:xfrm>
        </p:spPr>
      </p:pic>
      <p:pic>
        <p:nvPicPr>
          <p:cNvPr id="7" name="Picture 6" descr="A screenshot of a computer&#10;&#10;Description automatically generated">
            <a:extLst>
              <a:ext uri="{FF2B5EF4-FFF2-40B4-BE49-F238E27FC236}">
                <a16:creationId xmlns:a16="http://schemas.microsoft.com/office/drawing/2014/main" id="{449478E1-26E5-52CE-9058-B72837FF1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030" y="2094088"/>
            <a:ext cx="3334215" cy="3429479"/>
          </a:xfrm>
          <a:prstGeom prst="rect">
            <a:avLst/>
          </a:prstGeom>
        </p:spPr>
      </p:pic>
    </p:spTree>
    <p:extLst>
      <p:ext uri="{BB962C8B-B14F-4D97-AF65-F5344CB8AC3E}">
        <p14:creationId xmlns:p14="http://schemas.microsoft.com/office/powerpoint/2010/main" val="171095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A8E1-92A1-7BF6-2B9C-1F6000221DCE}"/>
              </a:ext>
            </a:extLst>
          </p:cNvPr>
          <p:cNvSpPr>
            <a:spLocks noGrp="1"/>
          </p:cNvSpPr>
          <p:nvPr>
            <p:ph type="title"/>
          </p:nvPr>
        </p:nvSpPr>
        <p:spPr>
          <a:xfrm>
            <a:off x="0" y="286603"/>
            <a:ext cx="12192000" cy="932597"/>
          </a:xfrm>
          <a:solidFill>
            <a:schemeClr val="accent1">
              <a:lumMod val="20000"/>
              <a:lumOff val="80000"/>
            </a:schemeClr>
          </a:solidFill>
        </p:spPr>
        <p:txBody>
          <a:bodyPr>
            <a:normAutofit fontScale="90000"/>
          </a:bodyPr>
          <a:lstStyle/>
          <a:p>
            <a:br>
              <a:rPr lang="en-IN" sz="2400" b="0" i="0" u="none" strike="noStrike" baseline="0" dirty="0">
                <a:solidFill>
                  <a:srgbClr val="000000"/>
                </a:solidFill>
                <a:latin typeface="Candara" panose="020E0502030303020204" pitchFamily="34" charset="0"/>
              </a:rPr>
            </a:br>
            <a:r>
              <a:rPr lang="en-US" sz="2400" b="0" i="0" u="none" strike="noStrike" baseline="0" dirty="0">
                <a:solidFill>
                  <a:srgbClr val="000000"/>
                </a:solidFill>
                <a:latin typeface="Candara" panose="020E0502030303020204" pitchFamily="34" charset="0"/>
              </a:rPr>
              <a:t>Verify if the data adheres to a predefined schema. What actions would you take if you find inconsistencies? </a:t>
            </a:r>
            <a:br>
              <a:rPr lang="en-US" sz="1800" b="0" i="0" u="none" strike="noStrike" baseline="0" dirty="0">
                <a:solidFill>
                  <a:srgbClr val="000000"/>
                </a:solidFill>
                <a:latin typeface="Candara" panose="020E0502030303020204" pitchFamily="34" charset="0"/>
              </a:rPr>
            </a:br>
            <a:endParaRPr lang="en-IN" dirty="0"/>
          </a:p>
        </p:txBody>
      </p:sp>
      <p:sp>
        <p:nvSpPr>
          <p:cNvPr id="3" name="Content Placeholder 2">
            <a:extLst>
              <a:ext uri="{FF2B5EF4-FFF2-40B4-BE49-F238E27FC236}">
                <a16:creationId xmlns:a16="http://schemas.microsoft.com/office/drawing/2014/main" id="{9C956777-A5A0-55AA-D699-18D41350143F}"/>
              </a:ext>
            </a:extLst>
          </p:cNvPr>
          <p:cNvSpPr>
            <a:spLocks noGrp="1"/>
          </p:cNvSpPr>
          <p:nvPr>
            <p:ph idx="1"/>
          </p:nvPr>
        </p:nvSpPr>
        <p:spPr>
          <a:xfrm>
            <a:off x="838200" y="1825625"/>
            <a:ext cx="10515600" cy="4667250"/>
          </a:xfrm>
        </p:spPr>
        <p:txBody>
          <a:bodyPr>
            <a:noAutofit/>
          </a:bodyPr>
          <a:lstStyle/>
          <a:p>
            <a:r>
              <a:rPr lang="en-US" sz="2000" dirty="0"/>
              <a:t>➢ Review the data to find any fields, values or formats that deviate from the predefined schema. </a:t>
            </a:r>
          </a:p>
          <a:p>
            <a:r>
              <a:rPr lang="en-US" sz="2000" dirty="0"/>
              <a:t>➢ Document the inconsistencies, noting the specific fields or records that don’t adhere to the specific schema. </a:t>
            </a:r>
          </a:p>
          <a:p>
            <a:r>
              <a:rPr lang="en-US" sz="2000" dirty="0"/>
              <a:t>➢ Understand the reasons behind the inconsistencies. It could be data entry errors, system issues or changes in source systems. </a:t>
            </a:r>
          </a:p>
          <a:p>
            <a:r>
              <a:rPr lang="en-US" sz="2000" dirty="0"/>
              <a:t>➢ Set up validation rules to prevent future inconsistencies. This ensures that new data entering the system conforms to the defined schema. </a:t>
            </a:r>
          </a:p>
          <a:p>
            <a:r>
              <a:rPr lang="en-US" sz="2000" dirty="0"/>
              <a:t>➢ Implement ongoing monitoring processes to catch and rectify inconsistencies early on, maintaining data quality over time. </a:t>
            </a:r>
          </a:p>
          <a:p>
            <a:r>
              <a:rPr lang="en-US" sz="2000" dirty="0"/>
              <a:t>➢ Update documentation to reflect any changes made to the schema or validation rules. </a:t>
            </a:r>
          </a:p>
          <a:p>
            <a:r>
              <a:rPr lang="en-US" sz="2000" dirty="0"/>
              <a:t>➢ Establish a continuous improvement process to regularly review and enhance data quality measures.</a:t>
            </a:r>
            <a:endParaRPr lang="en-IN" sz="2000" dirty="0"/>
          </a:p>
        </p:txBody>
      </p:sp>
    </p:spTree>
    <p:extLst>
      <p:ext uri="{BB962C8B-B14F-4D97-AF65-F5344CB8AC3E}">
        <p14:creationId xmlns:p14="http://schemas.microsoft.com/office/powerpoint/2010/main" val="3466026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59AFD-8B45-A2C6-FC7A-6BAF2A32AE3F}"/>
              </a:ext>
            </a:extLst>
          </p:cNvPr>
          <p:cNvSpPr>
            <a:spLocks noGrp="1"/>
          </p:cNvSpPr>
          <p:nvPr>
            <p:ph type="title"/>
          </p:nvPr>
        </p:nvSpPr>
        <p:spPr>
          <a:xfrm>
            <a:off x="0" y="286604"/>
            <a:ext cx="12192000" cy="839832"/>
          </a:xfrm>
          <a:solidFill>
            <a:schemeClr val="accent1">
              <a:lumMod val="20000"/>
              <a:lumOff val="80000"/>
            </a:schemeClr>
          </a:solidFill>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8DA1DEBA-1EB7-6B53-709C-BF2821F3FC83}"/>
              </a:ext>
            </a:extLst>
          </p:cNvPr>
          <p:cNvSpPr>
            <a:spLocks noGrp="1"/>
          </p:cNvSpPr>
          <p:nvPr>
            <p:ph idx="1"/>
          </p:nvPr>
        </p:nvSpPr>
        <p:spPr/>
        <p:txBody>
          <a:bodyPr/>
          <a:lstStyle/>
          <a:p>
            <a:endParaRPr lang="en-US" dirty="0"/>
          </a:p>
          <a:p>
            <a:r>
              <a:rPr lang="en-US" sz="2400" dirty="0"/>
              <a:t>Embarking on a data-driven journey, I've meticulously dissected a dataset using the dynamic duo of Microsoft Excel and Power BI. Unveiling hidden patterns and trends, this analysis showcases the synergy between Excel's versatility and Power BI's robust visualization capabilities. From meticulous data cleaning to insightful visualizations, join me in unraveling the compelling story woven into this dataset through the lens of Excel and Power BI </a:t>
            </a:r>
            <a:endParaRPr lang="en-IN" sz="2400" dirty="0"/>
          </a:p>
        </p:txBody>
      </p:sp>
    </p:spTree>
    <p:extLst>
      <p:ext uri="{BB962C8B-B14F-4D97-AF65-F5344CB8AC3E}">
        <p14:creationId xmlns:p14="http://schemas.microsoft.com/office/powerpoint/2010/main" val="655639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64DE17B-8700-B145-99B1-9AF61FEFA53B}"/>
              </a:ext>
            </a:extLst>
          </p:cNvPr>
          <p:cNvPicPr>
            <a:picLocks noChangeAspect="1"/>
          </p:cNvPicPr>
          <p:nvPr/>
        </p:nvPicPr>
        <p:blipFill rotWithShape="1">
          <a:blip r:embed="rId2">
            <a:extLst>
              <a:ext uri="{28A0092B-C50C-407E-A947-70E740481C1C}">
                <a14:useLocalDpi xmlns:a14="http://schemas.microsoft.com/office/drawing/2010/main" val="0"/>
              </a:ext>
            </a:extLst>
          </a:blip>
          <a:srcRect l="9808" t="21692" r="24769" b="9243"/>
          <a:stretch/>
        </p:blipFill>
        <p:spPr>
          <a:xfrm>
            <a:off x="0" y="0"/>
            <a:ext cx="12192000" cy="6316394"/>
          </a:xfrm>
          <a:prstGeom prst="rect">
            <a:avLst/>
          </a:prstGeom>
        </p:spPr>
      </p:pic>
    </p:spTree>
    <p:extLst>
      <p:ext uri="{BB962C8B-B14F-4D97-AF65-F5344CB8AC3E}">
        <p14:creationId xmlns:p14="http://schemas.microsoft.com/office/powerpoint/2010/main" val="1061527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D6A80-E582-0CA7-A09E-A90D37CDEF76}"/>
              </a:ext>
            </a:extLst>
          </p:cNvPr>
          <p:cNvPicPr>
            <a:picLocks noChangeAspect="1"/>
          </p:cNvPicPr>
          <p:nvPr/>
        </p:nvPicPr>
        <p:blipFill>
          <a:blip r:embed="rId2"/>
          <a:stretch>
            <a:fillRect/>
          </a:stretch>
        </p:blipFill>
        <p:spPr>
          <a:xfrm>
            <a:off x="1336431" y="581669"/>
            <a:ext cx="9200271" cy="4997496"/>
          </a:xfrm>
          <a:prstGeom prst="rect">
            <a:avLst/>
          </a:prstGeom>
        </p:spPr>
      </p:pic>
    </p:spTree>
    <p:extLst>
      <p:ext uri="{BB962C8B-B14F-4D97-AF65-F5344CB8AC3E}">
        <p14:creationId xmlns:p14="http://schemas.microsoft.com/office/powerpoint/2010/main" val="1707099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E2BD-E64F-C14A-FB89-44E5935ECCC1}"/>
              </a:ext>
            </a:extLst>
          </p:cNvPr>
          <p:cNvSpPr>
            <a:spLocks noGrp="1"/>
          </p:cNvSpPr>
          <p:nvPr>
            <p:ph type="title"/>
          </p:nvPr>
        </p:nvSpPr>
        <p:spPr>
          <a:xfrm>
            <a:off x="0" y="286604"/>
            <a:ext cx="12192000" cy="1232708"/>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r>
              <a:rPr lang="en-US" sz="2400" b="0" i="0" u="none" strike="noStrike" baseline="0" dirty="0">
                <a:solidFill>
                  <a:srgbClr val="000000"/>
                </a:solidFill>
                <a:latin typeface="Candara" panose="020E0502030303020204" pitchFamily="34" charset="0"/>
              </a:rPr>
              <a:t>Using Excel, how would you filter the dataset to only show employees aged 30 and above? </a:t>
            </a:r>
            <a:br>
              <a:rPr lang="en-US" sz="1800" b="0" i="0" u="none" strike="noStrike" baseline="0" dirty="0">
                <a:solidFill>
                  <a:srgbClr val="000000"/>
                </a:solidFill>
                <a:latin typeface="Candara" panose="020E0502030303020204" pitchFamily="34" charset="0"/>
              </a:rPr>
            </a:b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53467B7C-37F6-9C5F-4BCD-2633067DCC5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390003" y="1846263"/>
            <a:ext cx="7472319" cy="4022725"/>
          </a:xfrm>
        </p:spPr>
      </p:pic>
      <p:pic>
        <p:nvPicPr>
          <p:cNvPr id="7" name="Picture 6" descr="A screenshot of a computer&#10;&#10;Description automatically generated">
            <a:extLst>
              <a:ext uri="{FF2B5EF4-FFF2-40B4-BE49-F238E27FC236}">
                <a16:creationId xmlns:a16="http://schemas.microsoft.com/office/drawing/2014/main" id="{A16C1E55-18C0-67AC-4BA1-4BA57914B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424" y="3418103"/>
            <a:ext cx="3953478" cy="1562206"/>
          </a:xfrm>
          <a:prstGeom prst="rect">
            <a:avLst/>
          </a:prstGeom>
        </p:spPr>
      </p:pic>
    </p:spTree>
    <p:extLst>
      <p:ext uri="{BB962C8B-B14F-4D97-AF65-F5344CB8AC3E}">
        <p14:creationId xmlns:p14="http://schemas.microsoft.com/office/powerpoint/2010/main" val="2422085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44CD-65C4-AADD-47C8-E1B42D97F751}"/>
              </a:ext>
            </a:extLst>
          </p:cNvPr>
          <p:cNvSpPr>
            <a:spLocks noGrp="1"/>
          </p:cNvSpPr>
          <p:nvPr>
            <p:ph type="title"/>
          </p:nvPr>
        </p:nvSpPr>
        <p:spPr>
          <a:xfrm>
            <a:off x="0" y="286603"/>
            <a:ext cx="12192000" cy="1078371"/>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IN" sz="2400" b="0" i="0" u="none" strike="noStrike" baseline="0" dirty="0">
                <a:solidFill>
                  <a:srgbClr val="000000"/>
                </a:solidFill>
                <a:latin typeface="Candara" panose="020E0502030303020204" pitchFamily="34" charset="0"/>
              </a:rPr>
              <a:t> </a:t>
            </a:r>
            <a:br>
              <a:rPr lang="en-IN" sz="2700" b="0" i="0" u="none" strike="noStrike" baseline="0" dirty="0">
                <a:solidFill>
                  <a:srgbClr val="000000"/>
                </a:solidFill>
                <a:latin typeface="Candara" panose="020E0502030303020204" pitchFamily="34" charset="0"/>
              </a:rPr>
            </a:br>
            <a:r>
              <a:rPr lang="en-US" sz="2700" b="0" i="0" u="none" strike="noStrike" baseline="0" dirty="0">
                <a:solidFill>
                  <a:srgbClr val="000000"/>
                </a:solidFill>
                <a:latin typeface="Candara" panose="020E0502030303020204" pitchFamily="34" charset="0"/>
              </a:rPr>
              <a:t>Create a pivot table to summarize the average Monthly Income by Job Role. </a:t>
            </a:r>
            <a:br>
              <a:rPr lang="en-US" sz="1800" b="0" i="0" u="none" strike="noStrike" baseline="0" dirty="0">
                <a:solidFill>
                  <a:srgbClr val="000000"/>
                </a:solidFill>
                <a:latin typeface="Candara" panose="020E0502030303020204" pitchFamily="34" charset="0"/>
              </a:rPr>
            </a:br>
            <a:endParaRPr lang="en-IN" dirty="0"/>
          </a:p>
        </p:txBody>
      </p:sp>
      <p:pic>
        <p:nvPicPr>
          <p:cNvPr id="9" name="Content Placeholder 8" descr="A screenshot of a computer&#10;&#10;Description automatically generated">
            <a:extLst>
              <a:ext uri="{FF2B5EF4-FFF2-40B4-BE49-F238E27FC236}">
                <a16:creationId xmlns:a16="http://schemas.microsoft.com/office/drawing/2014/main" id="{3438CA15-69D2-BAB1-B60D-2755CF57C03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00" t="17804" r="72258" b="51770"/>
          <a:stretch/>
        </p:blipFill>
        <p:spPr>
          <a:xfrm>
            <a:off x="2082018" y="2630659"/>
            <a:ext cx="7216726" cy="2588455"/>
          </a:xfrm>
        </p:spPr>
      </p:pic>
    </p:spTree>
    <p:extLst>
      <p:ext uri="{BB962C8B-B14F-4D97-AF65-F5344CB8AC3E}">
        <p14:creationId xmlns:p14="http://schemas.microsoft.com/office/powerpoint/2010/main" val="1690931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E634-E0B0-86A5-C013-938E295902D5}"/>
              </a:ext>
            </a:extLst>
          </p:cNvPr>
          <p:cNvSpPr>
            <a:spLocks noGrp="1"/>
          </p:cNvSpPr>
          <p:nvPr>
            <p:ph type="title"/>
          </p:nvPr>
        </p:nvSpPr>
        <p:spPr>
          <a:xfrm>
            <a:off x="0" y="145774"/>
            <a:ext cx="12192000" cy="1325217"/>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2700" b="0" i="0" u="none" strike="noStrike" baseline="0" dirty="0">
                <a:solidFill>
                  <a:srgbClr val="000000"/>
                </a:solidFill>
                <a:latin typeface="Candara" panose="020E0502030303020204" pitchFamily="34" charset="0"/>
              </a:rPr>
            </a:br>
            <a:r>
              <a:rPr lang="en-US" sz="2700" b="0" i="0" u="none" strike="noStrike" baseline="0" dirty="0">
                <a:solidFill>
                  <a:srgbClr val="000000"/>
                </a:solidFill>
                <a:latin typeface="Candara" panose="020E0502030303020204" pitchFamily="34" charset="0"/>
              </a:rPr>
              <a:t>Apply conditional formatting to highlight employees with Monthly Income above the company's average income. </a:t>
            </a:r>
            <a:br>
              <a:rPr lang="en-US" sz="1800" b="0" i="0" u="none" strike="noStrike" baseline="0" dirty="0">
                <a:solidFill>
                  <a:srgbClr val="000000"/>
                </a:solidFill>
                <a:latin typeface="Candara" panose="020E0502030303020204" pitchFamily="34" charset="0"/>
              </a:rPr>
            </a:b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611ACE0D-CEB9-63AA-EA35-A6F82C0829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944" r="1293"/>
          <a:stretch/>
        </p:blipFill>
        <p:spPr>
          <a:xfrm>
            <a:off x="838201" y="2475913"/>
            <a:ext cx="9670366" cy="3701049"/>
          </a:xfrm>
        </p:spPr>
      </p:pic>
      <p:pic>
        <p:nvPicPr>
          <p:cNvPr id="7" name="Picture 6" descr="A screenshot of a computer&#10;&#10;Description automatically generated">
            <a:extLst>
              <a:ext uri="{FF2B5EF4-FFF2-40B4-BE49-F238E27FC236}">
                <a16:creationId xmlns:a16="http://schemas.microsoft.com/office/drawing/2014/main" id="{5B0F309E-F38D-AA7E-F3AD-A2A67958E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423" y="3167071"/>
            <a:ext cx="6461532" cy="2318732"/>
          </a:xfrm>
          <a:prstGeom prst="rect">
            <a:avLst/>
          </a:prstGeom>
        </p:spPr>
      </p:pic>
    </p:spTree>
    <p:extLst>
      <p:ext uri="{BB962C8B-B14F-4D97-AF65-F5344CB8AC3E}">
        <p14:creationId xmlns:p14="http://schemas.microsoft.com/office/powerpoint/2010/main" val="3289067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807E-A7CB-AE67-6E22-B065C81DCC88}"/>
              </a:ext>
            </a:extLst>
          </p:cNvPr>
          <p:cNvSpPr>
            <a:spLocks noGrp="1"/>
          </p:cNvSpPr>
          <p:nvPr>
            <p:ph type="title"/>
          </p:nvPr>
        </p:nvSpPr>
        <p:spPr>
          <a:xfrm>
            <a:off x="0" y="225884"/>
            <a:ext cx="12192000" cy="1133499"/>
          </a:xfrm>
          <a:solidFill>
            <a:schemeClr val="accent1">
              <a:lumMod val="20000"/>
              <a:lumOff val="80000"/>
            </a:schemeClr>
          </a:solidFill>
        </p:spPr>
        <p:txBody>
          <a:bodyPr>
            <a:normAutofit fontScale="90000"/>
          </a:bodyPr>
          <a:lstStyle/>
          <a:p>
            <a:pPr algn="ctr"/>
            <a:br>
              <a:rPr lang="en-IN" sz="1700" b="0" i="0" u="none" strike="noStrike" baseline="0" dirty="0">
                <a:latin typeface="Candara" panose="020E0502030303020204" pitchFamily="34" charset="0"/>
              </a:rPr>
            </a:br>
            <a:r>
              <a:rPr lang="en-IN" sz="2400" b="0" i="0" u="none" strike="noStrike" baseline="0" dirty="0">
                <a:latin typeface="Candara" panose="020E0502030303020204" pitchFamily="34" charset="0"/>
              </a:rPr>
              <a:t> </a:t>
            </a:r>
            <a:br>
              <a:rPr lang="en-IN" sz="2400" b="0" i="0" u="none" strike="noStrike" baseline="0" dirty="0">
                <a:latin typeface="Candara" panose="020E0502030303020204" pitchFamily="34" charset="0"/>
              </a:rPr>
            </a:br>
            <a:r>
              <a:rPr lang="en-US" sz="2400" b="0" i="0" u="none" strike="noStrike" baseline="0" dirty="0">
                <a:latin typeface="Candara" panose="020E0502030303020204" pitchFamily="34" charset="0"/>
              </a:rPr>
              <a:t>Create a bar chart in Excel to visualize the distribution of employee ages. </a:t>
            </a:r>
            <a:br>
              <a:rPr lang="en-US" sz="1700" b="0" i="0" u="none" strike="noStrike" baseline="0" dirty="0">
                <a:latin typeface="Candara" panose="020E0502030303020204" pitchFamily="34" charset="0"/>
              </a:rPr>
            </a:br>
            <a:endParaRPr lang="en-IN" sz="1700" dirty="0"/>
          </a:p>
        </p:txBody>
      </p:sp>
      <p:graphicFrame>
        <p:nvGraphicFramePr>
          <p:cNvPr id="4" name="Content Placeholder 3">
            <a:extLst>
              <a:ext uri="{FF2B5EF4-FFF2-40B4-BE49-F238E27FC236}">
                <a16:creationId xmlns:a16="http://schemas.microsoft.com/office/drawing/2014/main" id="{C186CACB-8CFC-89FE-4DF4-608DF2576777}"/>
              </a:ext>
            </a:extLst>
          </p:cNvPr>
          <p:cNvGraphicFramePr>
            <a:graphicFrameLocks noGrp="1"/>
          </p:cNvGraphicFramePr>
          <p:nvPr>
            <p:ph idx="1"/>
            <p:extLst>
              <p:ext uri="{D42A27DB-BD31-4B8C-83A1-F6EECF244321}">
                <p14:modId xmlns:p14="http://schemas.microsoft.com/office/powerpoint/2010/main" val="4126401010"/>
              </p:ext>
            </p:extLst>
          </p:nvPr>
        </p:nvGraphicFramePr>
        <p:xfrm>
          <a:off x="838200" y="1828800"/>
          <a:ext cx="10515600" cy="43525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642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FCFF6-16DC-511A-EE01-96DA59F8CCA7}"/>
              </a:ext>
            </a:extLst>
          </p:cNvPr>
          <p:cNvSpPr>
            <a:spLocks noGrp="1"/>
          </p:cNvSpPr>
          <p:nvPr>
            <p:ph type="title"/>
          </p:nvPr>
        </p:nvSpPr>
        <p:spPr>
          <a:xfrm>
            <a:off x="0" y="286603"/>
            <a:ext cx="12192000" cy="1031815"/>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r>
              <a:rPr lang="en-US" sz="2400" b="0" i="0" u="none" strike="noStrike" baseline="0" dirty="0">
                <a:solidFill>
                  <a:srgbClr val="000000"/>
                </a:solidFill>
                <a:latin typeface="Candara" panose="020E0502030303020204" pitchFamily="34" charset="0"/>
              </a:rPr>
              <a:t>Identify and clean any missing or inconsistent data in the "Department" column</a:t>
            </a:r>
            <a:r>
              <a:rPr lang="en-US" sz="1800" b="0" i="0" u="none" strike="noStrike" baseline="0" dirty="0">
                <a:solidFill>
                  <a:srgbClr val="000000"/>
                </a:solidFill>
                <a:latin typeface="Candara" panose="020E0502030303020204" pitchFamily="34" charset="0"/>
              </a:rPr>
              <a:t>. </a:t>
            </a:r>
            <a:br>
              <a:rPr lang="en-US" sz="1800" b="0" i="0" u="none" strike="noStrike" baseline="0" dirty="0">
                <a:solidFill>
                  <a:srgbClr val="000000"/>
                </a:solidFill>
                <a:latin typeface="Candara" panose="020E0502030303020204" pitchFamily="34" charset="0"/>
              </a:rPr>
            </a:b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DBB4C349-22CF-6D52-E7E1-927C46B2E3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3167639" y="1846263"/>
            <a:ext cx="7155003" cy="4022725"/>
          </a:xfrm>
        </p:spPr>
      </p:pic>
      <p:sp>
        <p:nvSpPr>
          <p:cNvPr id="7" name="TextBox 6">
            <a:extLst>
              <a:ext uri="{FF2B5EF4-FFF2-40B4-BE49-F238E27FC236}">
                <a16:creationId xmlns:a16="http://schemas.microsoft.com/office/drawing/2014/main" id="{EAFA612D-5AF6-737A-7AC8-F8BCD5F3C8EA}"/>
              </a:ext>
            </a:extLst>
          </p:cNvPr>
          <p:cNvSpPr txBox="1"/>
          <p:nvPr/>
        </p:nvSpPr>
        <p:spPr>
          <a:xfrm>
            <a:off x="897480" y="1846263"/>
            <a:ext cx="1367419" cy="3693319"/>
          </a:xfrm>
          <a:prstGeom prst="rect">
            <a:avLst/>
          </a:prstGeom>
          <a:solidFill>
            <a:schemeClr val="bg1">
              <a:lumMod val="95000"/>
            </a:schemeClr>
          </a:solidFill>
        </p:spPr>
        <p:txBody>
          <a:bodyPr wrap="square">
            <a:spAutoFit/>
          </a:bodyPr>
          <a:lstStyle/>
          <a:p>
            <a:r>
              <a:rPr lang="en-US" dirty="0"/>
              <a:t>By checking the Department column, it seems that the column data is consistent, clean and doesn’t have any missing data.</a:t>
            </a:r>
            <a:endParaRPr lang="en-IN" dirty="0"/>
          </a:p>
        </p:txBody>
      </p:sp>
    </p:spTree>
    <p:extLst>
      <p:ext uri="{BB962C8B-B14F-4D97-AF65-F5344CB8AC3E}">
        <p14:creationId xmlns:p14="http://schemas.microsoft.com/office/powerpoint/2010/main" val="50994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C1E9-CEE3-6427-D336-0F77E84BAFC2}"/>
              </a:ext>
            </a:extLst>
          </p:cNvPr>
          <p:cNvSpPr>
            <a:spLocks noGrp="1"/>
          </p:cNvSpPr>
          <p:nvPr>
            <p:ph type="title"/>
          </p:nvPr>
        </p:nvSpPr>
        <p:spPr>
          <a:xfrm>
            <a:off x="0" y="286604"/>
            <a:ext cx="12192000" cy="1171136"/>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r>
              <a:rPr lang="en-US" sz="2700" b="0" i="0" u="none" strike="noStrike" baseline="0" dirty="0">
                <a:solidFill>
                  <a:srgbClr val="000000"/>
                </a:solidFill>
                <a:latin typeface="Candara" panose="020E0502030303020204" pitchFamily="34" charset="0"/>
              </a:rPr>
              <a:t>In Power BI, establish a relationship between the "</a:t>
            </a:r>
            <a:r>
              <a:rPr lang="en-US" sz="2700" b="0" i="0" u="none" strike="noStrike" baseline="0" dirty="0" err="1">
                <a:solidFill>
                  <a:srgbClr val="000000"/>
                </a:solidFill>
                <a:latin typeface="Candara" panose="020E0502030303020204" pitchFamily="34" charset="0"/>
              </a:rPr>
              <a:t>EmployeeID</a:t>
            </a:r>
            <a:r>
              <a:rPr lang="en-US" sz="2700" b="0" i="0" u="none" strike="noStrike" baseline="0" dirty="0">
                <a:solidFill>
                  <a:srgbClr val="000000"/>
                </a:solidFill>
                <a:latin typeface="Candara" panose="020E0502030303020204" pitchFamily="34" charset="0"/>
              </a:rPr>
              <a:t>" in the employee data and the "</a:t>
            </a:r>
            <a:r>
              <a:rPr lang="en-US" sz="2700" b="0" i="0" u="none" strike="noStrike" baseline="0" dirty="0" err="1">
                <a:solidFill>
                  <a:srgbClr val="000000"/>
                </a:solidFill>
                <a:latin typeface="Candara" panose="020E0502030303020204" pitchFamily="34" charset="0"/>
              </a:rPr>
              <a:t>EmployeeID</a:t>
            </a:r>
            <a:r>
              <a:rPr lang="en-US" sz="2700" b="0" i="0" u="none" strike="noStrike" baseline="0" dirty="0">
                <a:solidFill>
                  <a:srgbClr val="000000"/>
                </a:solidFill>
                <a:latin typeface="Candara" panose="020E0502030303020204" pitchFamily="34" charset="0"/>
              </a:rPr>
              <a:t>" in the time tracking data. </a:t>
            </a:r>
            <a:br>
              <a:rPr lang="en-US" sz="2700" b="0" i="0" u="none" strike="noStrike" baseline="0" dirty="0">
                <a:solidFill>
                  <a:srgbClr val="000000"/>
                </a:solidFill>
                <a:latin typeface="Candara" panose="020E0502030303020204" pitchFamily="34" charset="0"/>
              </a:rPr>
            </a:br>
            <a:endParaRPr lang="en-IN" sz="2700" dirty="0"/>
          </a:p>
        </p:txBody>
      </p:sp>
      <p:pic>
        <p:nvPicPr>
          <p:cNvPr id="5" name="Content Placeholder 4" descr="A screenshot of a computer&#10;&#10;Description automatically generated">
            <a:extLst>
              <a:ext uri="{FF2B5EF4-FFF2-40B4-BE49-F238E27FC236}">
                <a16:creationId xmlns:a16="http://schemas.microsoft.com/office/drawing/2014/main" id="{69F130B7-8ED8-E7A1-F844-DBCFA0B3765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43" b="8111"/>
          <a:stretch/>
        </p:blipFill>
        <p:spPr>
          <a:xfrm>
            <a:off x="2013632" y="1825625"/>
            <a:ext cx="8241716" cy="3998400"/>
          </a:xfrm>
        </p:spPr>
      </p:pic>
    </p:spTree>
    <p:extLst>
      <p:ext uri="{BB962C8B-B14F-4D97-AF65-F5344CB8AC3E}">
        <p14:creationId xmlns:p14="http://schemas.microsoft.com/office/powerpoint/2010/main" val="4036076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4911-4E5C-2D79-F8B8-BCED64C52133}"/>
              </a:ext>
            </a:extLst>
          </p:cNvPr>
          <p:cNvSpPr>
            <a:spLocks noGrp="1"/>
          </p:cNvSpPr>
          <p:nvPr>
            <p:ph type="title"/>
          </p:nvPr>
        </p:nvSpPr>
        <p:spPr>
          <a:xfrm>
            <a:off x="0" y="145775"/>
            <a:ext cx="12192000" cy="1258956"/>
          </a:xfrm>
          <a:solidFill>
            <a:schemeClr val="accent1">
              <a:lumMod val="20000"/>
              <a:lumOff val="80000"/>
            </a:schemeClr>
          </a:solidFill>
        </p:spPr>
        <p:txBody>
          <a:bodyPr>
            <a:normAutofit fontScale="90000"/>
          </a:bodyPr>
          <a:lstStyle/>
          <a:p>
            <a:br>
              <a:rPr lang="en-IN" sz="1800" b="0" i="0" u="none" strike="noStrike" baseline="0" dirty="0">
                <a:solidFill>
                  <a:srgbClr val="000000"/>
                </a:solidFill>
                <a:latin typeface="Candara" panose="020E0502030303020204" pitchFamily="34" charset="0"/>
              </a:rPr>
            </a:b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r>
              <a:rPr lang="en-US" sz="2700" b="0" i="0" u="none" strike="noStrike" baseline="0" dirty="0">
                <a:solidFill>
                  <a:srgbClr val="000000"/>
                </a:solidFill>
                <a:latin typeface="Candara" panose="020E0502030303020204" pitchFamily="34" charset="0"/>
              </a:rPr>
              <a:t>Using DAX, create a calculated column that calculates the average years an employee has spent with their current manager. </a:t>
            </a:r>
            <a:br>
              <a:rPr lang="en-US" sz="1800" b="0" i="0" u="none" strike="noStrike" baseline="0" dirty="0">
                <a:solidFill>
                  <a:srgbClr val="000000"/>
                </a:solidFill>
                <a:latin typeface="Candara" panose="020E0502030303020204" pitchFamily="34" charset="0"/>
              </a:rPr>
            </a:b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1FA3AB84-3CF3-E0F6-AC72-EE57EEBA8A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911" y="1825625"/>
            <a:ext cx="10874325" cy="4351338"/>
          </a:xfrm>
        </p:spPr>
      </p:pic>
    </p:spTree>
    <p:extLst>
      <p:ext uri="{BB962C8B-B14F-4D97-AF65-F5344CB8AC3E}">
        <p14:creationId xmlns:p14="http://schemas.microsoft.com/office/powerpoint/2010/main" val="210018793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806</TotalTime>
  <Words>1420</Words>
  <Application>Microsoft Office PowerPoint</Application>
  <PresentationFormat>Widescreen</PresentationFormat>
  <Paragraphs>84</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Bradley Hand ITC</vt:lpstr>
      <vt:lpstr>Calibri</vt:lpstr>
      <vt:lpstr>Calibri Light</vt:lpstr>
      <vt:lpstr>Candara</vt:lpstr>
      <vt:lpstr>Felix Titling</vt:lpstr>
      <vt:lpstr>Retrospect</vt:lpstr>
      <vt:lpstr>PowerPoint Presentation</vt:lpstr>
      <vt:lpstr>Introduction</vt:lpstr>
      <vt:lpstr>   Using Excel, how would you filter the dataset to only show employees aged 30 and above?  </vt:lpstr>
      <vt:lpstr>   Create a pivot table to summarize the average Monthly Income by Job Role.  </vt:lpstr>
      <vt:lpstr>   Apply conditional formatting to highlight employees with Monthly Income above the company's average income.  </vt:lpstr>
      <vt:lpstr>   Create a bar chart in Excel to visualize the distribution of employee ages.  </vt:lpstr>
      <vt:lpstr>   Identify and clean any missing or inconsistent data in the "Department" column.  </vt:lpstr>
      <vt:lpstr>   In Power BI, establish a relationship between the "EmployeeID" in the employee data and the "EmployeeID" in the time tracking data.  </vt:lpstr>
      <vt:lpstr>   Using DAX, create a calculated column that calculates the average years an employee has spent with their current manager.  </vt:lpstr>
      <vt:lpstr>   Using Excel, create a pivot table that displays the count of employees in each Marital Status category, segmented by Department.  </vt:lpstr>
      <vt:lpstr>   Apply conditional formatting to highlight employees with both above-average Monthly Income and above-average Job Satisfaction.  </vt:lpstr>
      <vt:lpstr> In Power BI, create a line chart that visualizes the trend of Employee Attrition over the years. line chart</vt:lpstr>
      <vt:lpstr>   Describe how you would create a star schema for this dataset, explaining the benefits of doing so.  </vt:lpstr>
      <vt:lpstr>   Using DAX, calculate the rolling 3-month average of Monthly Income for each employee.  </vt:lpstr>
      <vt:lpstr>      Create a hierarchy in Power BI that allows users to drill down from Department to Job Role to further narrow their analysis.  </vt:lpstr>
      <vt:lpstr>   How can you set up parameterized queries in Power BI to allow users to filter data based  on the Distance from Home column?  </vt:lpstr>
      <vt:lpstr> In Excel, calculate the total Monthly Income for each Department, considering only the employees with a Job Level greater than or equal to 3.  </vt:lpstr>
      <vt:lpstr> Explain how to perform a What-If analysis in Excel to understand the impact of a 10% increase in Percent Salary Hike on Monthly Income.  </vt:lpstr>
      <vt:lpstr> Verify if the data adheres to a predefined schema. What actions would you take if you find inconsistencies?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Ankush Rawal</dc:creator>
  <cp:lastModifiedBy>Ankush Rawal</cp:lastModifiedBy>
  <cp:revision>6</cp:revision>
  <dcterms:created xsi:type="dcterms:W3CDTF">2024-02-06T19:06:14Z</dcterms:created>
  <dcterms:modified xsi:type="dcterms:W3CDTF">2024-02-12T16:59:40Z</dcterms:modified>
</cp:coreProperties>
</file>